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notesMasterIdLst>
    <p:notesMasterId r:id="rId35"/>
  </p:notesMasterIdLst>
  <p:handoutMasterIdLst>
    <p:handoutMasterId r:id="rId3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6" r:id="rId31"/>
    <p:sldId id="285" r:id="rId32"/>
    <p:sldId id="287" r:id="rId33"/>
    <p:sldId id="288"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EBA00"/>
    <a:srgbClr val="D9DD89"/>
    <a:srgbClr val="FFFFAF"/>
    <a:srgbClr val="4D4D4D"/>
    <a:srgbClr val="663300"/>
    <a:srgbClr val="63A0D7"/>
    <a:srgbClr val="003300"/>
    <a:srgbClr val="FF151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102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102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102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484CC653-D741-4384-BE17-08864DC77BE8}"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4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264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264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64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4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264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472B34E3-3FAA-454C-9B42-6B569AAC3263}"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89833" name="Rectangle 41"/>
          <p:cNvSpPr>
            <a:spLocks noGrp="1" noChangeArrowheads="1"/>
          </p:cNvSpPr>
          <p:nvPr>
            <p:ph type="ctrTitle"/>
          </p:nvPr>
        </p:nvSpPr>
        <p:spPr>
          <a:xfrm>
            <a:off x="1331913" y="4652963"/>
            <a:ext cx="7578725" cy="1009650"/>
          </a:xfrm>
        </p:spPr>
        <p:txBody>
          <a:bodyPr/>
          <a:lstStyle>
            <a:lvl1pPr algn="r">
              <a:defRPr sz="4400"/>
            </a:lvl1pPr>
          </a:lstStyle>
          <a:p>
            <a:r>
              <a:rPr lang="en-US" smtClean="0"/>
              <a:t>Click to edit Master title style</a:t>
            </a:r>
            <a:endParaRPr lang="en-US"/>
          </a:p>
        </p:txBody>
      </p:sp>
      <p:sp>
        <p:nvSpPr>
          <p:cNvPr id="289834" name="Rectangle 42"/>
          <p:cNvSpPr>
            <a:spLocks noGrp="1" noChangeArrowheads="1"/>
          </p:cNvSpPr>
          <p:nvPr>
            <p:ph type="subTitle" idx="1"/>
          </p:nvPr>
        </p:nvSpPr>
        <p:spPr>
          <a:xfrm>
            <a:off x="1331913" y="5662613"/>
            <a:ext cx="7553325" cy="936625"/>
          </a:xfrm>
        </p:spPr>
        <p:txBody>
          <a:bodyPr/>
          <a:lstStyle>
            <a:lvl1pPr marL="0" indent="0" algn="r">
              <a:buFontTx/>
              <a:buNone/>
              <a:defRPr sz="2800">
                <a:solidFill>
                  <a:schemeClr val="bg1"/>
                </a:solidFill>
              </a:defRPr>
            </a:lvl1pPr>
          </a:lstStyle>
          <a:p>
            <a:r>
              <a:rPr lang="en-US" smtClean="0"/>
              <a:t>Click to edit Master subtitle style</a:t>
            </a:r>
            <a:endParaRPr lang="en-US"/>
          </a:p>
        </p:txBody>
      </p:sp>
      <p:sp>
        <p:nvSpPr>
          <p:cNvPr id="289842" name="Rectangle 50"/>
          <p:cNvSpPr>
            <a:spLocks noGrp="1" noChangeArrowheads="1"/>
          </p:cNvSpPr>
          <p:nvPr>
            <p:ph type="dt" sz="quarter" idx="2"/>
          </p:nvPr>
        </p:nvSpPr>
        <p:spPr/>
        <p:txBody>
          <a:bodyPr/>
          <a:lstStyle>
            <a:lvl1pPr>
              <a:defRPr/>
            </a:lvl1pPr>
          </a:lstStyle>
          <a:p>
            <a:endParaRPr lang="en-US"/>
          </a:p>
        </p:txBody>
      </p:sp>
      <p:sp>
        <p:nvSpPr>
          <p:cNvPr id="289843" name="Rectangle 51"/>
          <p:cNvSpPr>
            <a:spLocks noGrp="1" noChangeArrowheads="1"/>
          </p:cNvSpPr>
          <p:nvPr>
            <p:ph type="ftr" sz="quarter" idx="3"/>
          </p:nvPr>
        </p:nvSpPr>
        <p:spPr/>
        <p:txBody>
          <a:bodyPr/>
          <a:lstStyle>
            <a:lvl1pPr>
              <a:defRPr/>
            </a:lvl1pPr>
          </a:lstStyle>
          <a:p>
            <a:endParaRPr lang="en-US"/>
          </a:p>
        </p:txBody>
      </p:sp>
      <p:sp>
        <p:nvSpPr>
          <p:cNvPr id="289844" name="Rectangle 52"/>
          <p:cNvSpPr>
            <a:spLocks noGrp="1" noChangeArrowheads="1"/>
          </p:cNvSpPr>
          <p:nvPr>
            <p:ph type="sldNum" sz="quarter" idx="4"/>
          </p:nvPr>
        </p:nvSpPr>
        <p:spPr/>
        <p:txBody>
          <a:bodyPr/>
          <a:lstStyle>
            <a:lvl1pPr>
              <a:defRPr/>
            </a:lvl1pPr>
          </a:lstStyle>
          <a:p>
            <a:fld id="{9919BB9E-AB86-4802-B00D-D2DF2B5DA584}" type="slidenum">
              <a:rPr lang="en-US"/>
              <a:pPr/>
              <a:t>‹#›</a:t>
            </a:fld>
            <a:endParaRPr lang="en-US"/>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CD49B62-0A87-431A-AAF7-E7B50B5A0F0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2588" y="260350"/>
            <a:ext cx="2160587" cy="64087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0825" y="260350"/>
            <a:ext cx="6329363" cy="64087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271726F-BD18-482D-9495-9A51BFE7712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925FE14-B27A-46BD-BA34-162A44B8E35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BE830D9-B6EB-4BC6-9BD8-F0486B5CEA2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0825" y="1706563"/>
            <a:ext cx="4244975" cy="4962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06563"/>
            <a:ext cx="4244975" cy="4962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4574223-2D25-4245-B468-74317A49002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0A65492-D2FC-42A6-8C38-F9AA46310DD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AA31C4D-7E36-40C5-B1C9-12ED9437AE0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89CE729-26A9-4B79-B6A6-61F78F5E6D6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773A710-6878-46BC-989D-6FBC4A5AA88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D2AD4C6-4554-44CD-B910-7022304841E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88809" name="Rectangle 41"/>
          <p:cNvSpPr>
            <a:spLocks noGrp="1" noChangeArrowheads="1"/>
          </p:cNvSpPr>
          <p:nvPr>
            <p:ph type="title"/>
          </p:nvPr>
        </p:nvSpPr>
        <p:spPr bwMode="auto">
          <a:xfrm>
            <a:off x="250825" y="260350"/>
            <a:ext cx="8642350" cy="8683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88810" name="Rectangle 42"/>
          <p:cNvSpPr>
            <a:spLocks noGrp="1" noChangeArrowheads="1"/>
          </p:cNvSpPr>
          <p:nvPr>
            <p:ph type="body" idx="1"/>
          </p:nvPr>
        </p:nvSpPr>
        <p:spPr bwMode="auto">
          <a:xfrm>
            <a:off x="250825" y="1706563"/>
            <a:ext cx="8642350" cy="4962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8820" name="Rectangle 52"/>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endParaRPr lang="en-US"/>
          </a:p>
        </p:txBody>
      </p:sp>
      <p:sp>
        <p:nvSpPr>
          <p:cNvPr id="288821" name="Rectangle 53"/>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endParaRPr lang="en-US"/>
          </a:p>
        </p:txBody>
      </p:sp>
      <p:sp>
        <p:nvSpPr>
          <p:cNvPr id="288822" name="Rectangle 54"/>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fld id="{08533CF0-F64B-4D17-80A3-424EEBE3676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1" fontAlgn="base" hangingPunct="1">
        <a:spcBef>
          <a:spcPct val="0"/>
        </a:spcBef>
        <a:spcAft>
          <a:spcPct val="0"/>
        </a:spcAft>
        <a:defRPr sz="4000">
          <a:solidFill>
            <a:schemeClr val="bg1"/>
          </a:solidFill>
          <a:latin typeface="+mj-lt"/>
          <a:ea typeface="+mj-ea"/>
          <a:cs typeface="+mj-cs"/>
        </a:defRPr>
      </a:lvl1pPr>
      <a:lvl2pPr algn="l" rtl="0" eaLnBrk="1" fontAlgn="base" hangingPunct="1">
        <a:spcBef>
          <a:spcPct val="0"/>
        </a:spcBef>
        <a:spcAft>
          <a:spcPct val="0"/>
        </a:spcAft>
        <a:defRPr sz="4000">
          <a:solidFill>
            <a:schemeClr val="bg1"/>
          </a:solidFill>
          <a:latin typeface="Arial" charset="0"/>
        </a:defRPr>
      </a:lvl2pPr>
      <a:lvl3pPr algn="l" rtl="0" eaLnBrk="1" fontAlgn="base" hangingPunct="1">
        <a:spcBef>
          <a:spcPct val="0"/>
        </a:spcBef>
        <a:spcAft>
          <a:spcPct val="0"/>
        </a:spcAft>
        <a:defRPr sz="4000">
          <a:solidFill>
            <a:schemeClr val="bg1"/>
          </a:solidFill>
          <a:latin typeface="Arial" charset="0"/>
        </a:defRPr>
      </a:lvl3pPr>
      <a:lvl4pPr algn="l" rtl="0" eaLnBrk="1" fontAlgn="base" hangingPunct="1">
        <a:spcBef>
          <a:spcPct val="0"/>
        </a:spcBef>
        <a:spcAft>
          <a:spcPct val="0"/>
        </a:spcAft>
        <a:defRPr sz="4000">
          <a:solidFill>
            <a:schemeClr val="bg1"/>
          </a:solidFill>
          <a:latin typeface="Arial" charset="0"/>
        </a:defRPr>
      </a:lvl4pPr>
      <a:lvl5pPr algn="l" rtl="0" eaLnBrk="1" fontAlgn="base" hangingPunct="1">
        <a:spcBef>
          <a:spcPct val="0"/>
        </a:spcBef>
        <a:spcAft>
          <a:spcPct val="0"/>
        </a:spcAft>
        <a:defRPr sz="4000">
          <a:solidFill>
            <a:schemeClr val="bg1"/>
          </a:solidFill>
          <a:latin typeface="Arial" charset="0"/>
        </a:defRPr>
      </a:lvl5pPr>
      <a:lvl6pPr marL="457200" algn="l" rtl="0" eaLnBrk="1" fontAlgn="base" hangingPunct="1">
        <a:spcBef>
          <a:spcPct val="0"/>
        </a:spcBef>
        <a:spcAft>
          <a:spcPct val="0"/>
        </a:spcAft>
        <a:defRPr sz="4000">
          <a:solidFill>
            <a:schemeClr val="bg1"/>
          </a:solidFill>
          <a:latin typeface="Arial" charset="0"/>
        </a:defRPr>
      </a:lvl6pPr>
      <a:lvl7pPr marL="914400" algn="l" rtl="0" eaLnBrk="1" fontAlgn="base" hangingPunct="1">
        <a:spcBef>
          <a:spcPct val="0"/>
        </a:spcBef>
        <a:spcAft>
          <a:spcPct val="0"/>
        </a:spcAft>
        <a:defRPr sz="4000">
          <a:solidFill>
            <a:schemeClr val="bg1"/>
          </a:solidFill>
          <a:latin typeface="Arial" charset="0"/>
        </a:defRPr>
      </a:lvl7pPr>
      <a:lvl8pPr marL="1371600" algn="l" rtl="0" eaLnBrk="1" fontAlgn="base" hangingPunct="1">
        <a:spcBef>
          <a:spcPct val="0"/>
        </a:spcBef>
        <a:spcAft>
          <a:spcPct val="0"/>
        </a:spcAft>
        <a:defRPr sz="4000">
          <a:solidFill>
            <a:schemeClr val="bg1"/>
          </a:solidFill>
          <a:latin typeface="Arial" charset="0"/>
        </a:defRPr>
      </a:lvl8pPr>
      <a:lvl9pPr marL="1828800" algn="l" rtl="0" eaLnBrk="1" fontAlgn="base" hangingPunct="1">
        <a:spcBef>
          <a:spcPct val="0"/>
        </a:spcBef>
        <a:spcAft>
          <a:spcPct val="0"/>
        </a:spcAft>
        <a:defRPr sz="4000">
          <a:solidFill>
            <a:schemeClr val="bg1"/>
          </a:solidFill>
          <a:latin typeface="Arial" charset="0"/>
        </a:defRPr>
      </a:lvl9pPr>
    </p:titleStyle>
    <p:bodyStyle>
      <a:lvl1pPr marL="342900" indent="-342900" algn="l" rtl="0" eaLnBrk="1" fontAlgn="base" hangingPunct="1">
        <a:spcBef>
          <a:spcPct val="20000"/>
        </a:spcBef>
        <a:spcAft>
          <a:spcPct val="0"/>
        </a:spcAft>
        <a:buClr>
          <a:srgbClr val="FF1515"/>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FF1515"/>
        </a:buClr>
        <a:buChar char="•"/>
        <a:defRPr sz="2800">
          <a:solidFill>
            <a:schemeClr val="tx1"/>
          </a:solidFill>
          <a:latin typeface="+mn-lt"/>
        </a:defRPr>
      </a:lvl2pPr>
      <a:lvl3pPr marL="1143000" indent="-228600" algn="l" rtl="0" eaLnBrk="1" fontAlgn="base" hangingPunct="1">
        <a:spcBef>
          <a:spcPct val="20000"/>
        </a:spcBef>
        <a:spcAft>
          <a:spcPct val="0"/>
        </a:spcAft>
        <a:buClr>
          <a:srgbClr val="FF1515"/>
        </a:buClr>
        <a:buChar char="•"/>
        <a:defRPr sz="2400">
          <a:solidFill>
            <a:schemeClr val="tx1"/>
          </a:solidFill>
          <a:latin typeface="+mn-lt"/>
        </a:defRPr>
      </a:lvl3pPr>
      <a:lvl4pPr marL="1600200" indent="-228600" algn="l" rtl="0" eaLnBrk="1" fontAlgn="base" hangingPunct="1">
        <a:spcBef>
          <a:spcPct val="20000"/>
        </a:spcBef>
        <a:spcAft>
          <a:spcPct val="0"/>
        </a:spcAft>
        <a:buClr>
          <a:srgbClr val="FF1515"/>
        </a:buClr>
        <a:buChar char="•"/>
        <a:defRPr sz="2000">
          <a:solidFill>
            <a:schemeClr val="tx1"/>
          </a:solidFill>
          <a:latin typeface="+mn-lt"/>
        </a:defRPr>
      </a:lvl4pPr>
      <a:lvl5pPr marL="2057400" indent="-228600" algn="l" rtl="0" eaLnBrk="1" fontAlgn="base" hangingPunct="1">
        <a:spcBef>
          <a:spcPct val="20000"/>
        </a:spcBef>
        <a:spcAft>
          <a:spcPct val="0"/>
        </a:spcAft>
        <a:buClr>
          <a:srgbClr val="FF1515"/>
        </a:buClr>
        <a:buChar char="•"/>
        <a:defRPr sz="2000">
          <a:solidFill>
            <a:schemeClr val="tx1"/>
          </a:solidFill>
          <a:latin typeface="+mn-lt"/>
        </a:defRPr>
      </a:lvl5pPr>
      <a:lvl6pPr marL="2514600" indent="-228600" algn="l" rtl="0" eaLnBrk="1" fontAlgn="base" hangingPunct="1">
        <a:spcBef>
          <a:spcPct val="20000"/>
        </a:spcBef>
        <a:spcAft>
          <a:spcPct val="0"/>
        </a:spcAft>
        <a:buClr>
          <a:srgbClr val="FF1515"/>
        </a:buClr>
        <a:buChar char="•"/>
        <a:defRPr sz="2000">
          <a:solidFill>
            <a:schemeClr val="tx1"/>
          </a:solidFill>
          <a:latin typeface="+mn-lt"/>
        </a:defRPr>
      </a:lvl6pPr>
      <a:lvl7pPr marL="2971800" indent="-228600" algn="l" rtl="0" eaLnBrk="1" fontAlgn="base" hangingPunct="1">
        <a:spcBef>
          <a:spcPct val="20000"/>
        </a:spcBef>
        <a:spcAft>
          <a:spcPct val="0"/>
        </a:spcAft>
        <a:buClr>
          <a:srgbClr val="FF1515"/>
        </a:buClr>
        <a:buChar char="•"/>
        <a:defRPr sz="2000">
          <a:solidFill>
            <a:schemeClr val="tx1"/>
          </a:solidFill>
          <a:latin typeface="+mn-lt"/>
        </a:defRPr>
      </a:lvl7pPr>
      <a:lvl8pPr marL="3429000" indent="-228600" algn="l" rtl="0" eaLnBrk="1" fontAlgn="base" hangingPunct="1">
        <a:spcBef>
          <a:spcPct val="20000"/>
        </a:spcBef>
        <a:spcAft>
          <a:spcPct val="0"/>
        </a:spcAft>
        <a:buClr>
          <a:srgbClr val="FF1515"/>
        </a:buClr>
        <a:buChar char="•"/>
        <a:defRPr sz="2000">
          <a:solidFill>
            <a:schemeClr val="tx1"/>
          </a:solidFill>
          <a:latin typeface="+mn-lt"/>
        </a:defRPr>
      </a:lvl8pPr>
      <a:lvl9pPr marL="3886200" indent="-228600" algn="l" rtl="0" eaLnBrk="1" fontAlgn="base" hangingPunct="1">
        <a:spcBef>
          <a:spcPct val="20000"/>
        </a:spcBef>
        <a:spcAft>
          <a:spcPct val="0"/>
        </a:spcAft>
        <a:buClr>
          <a:srgbClr val="FF1515"/>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lum/>
          </a:blip>
          <a:srcRect/>
          <a:stretch>
            <a:fillRect l="-33000" r="-33000"/>
          </a:stretch>
        </a:blipFill>
        <a:effectLst/>
      </p:bgPr>
    </p:bg>
    <p:spTree>
      <p:nvGrpSpPr>
        <p:cNvPr id="1" name=""/>
        <p:cNvGrpSpPr/>
        <p:nvPr/>
      </p:nvGrpSpPr>
      <p:grpSpPr>
        <a:xfrm>
          <a:off x="0" y="0"/>
          <a:ext cx="0" cy="0"/>
          <a:chOff x="0" y="0"/>
          <a:chExt cx="0" cy="0"/>
        </a:xfrm>
      </p:grpSpPr>
      <p:sp>
        <p:nvSpPr>
          <p:cNvPr id="329730" name="Rectangle 2"/>
          <p:cNvSpPr>
            <a:spLocks noGrp="1" noChangeArrowheads="1"/>
          </p:cNvSpPr>
          <p:nvPr>
            <p:ph type="ctrTitle"/>
          </p:nvPr>
        </p:nvSpPr>
        <p:spPr>
          <a:xfrm>
            <a:off x="152400" y="3200400"/>
            <a:ext cx="8763000" cy="1009650"/>
          </a:xfrm>
        </p:spPr>
        <p:txBody>
          <a:bodyPr/>
          <a:lstStyle/>
          <a:p>
            <a:r>
              <a:rPr lang="en-US" dirty="0" smtClean="0"/>
              <a:t/>
            </a:r>
            <a:br>
              <a:rPr lang="en-US" dirty="0" smtClean="0"/>
            </a:br>
            <a:r>
              <a:rPr lang="en-US" dirty="0" smtClean="0"/>
              <a:t>They get REALLY angry when you do this…</a:t>
            </a:r>
            <a:endParaRPr lang="en-US" dirty="0"/>
          </a:p>
        </p:txBody>
      </p:sp>
      <p:sp>
        <p:nvSpPr>
          <p:cNvPr id="329731" name="Rectangle 3"/>
          <p:cNvSpPr>
            <a:spLocks noGrp="1" noChangeArrowheads="1"/>
          </p:cNvSpPr>
          <p:nvPr>
            <p:ph type="subTitle" idx="1"/>
          </p:nvPr>
        </p:nvSpPr>
        <p:spPr/>
        <p:txBody>
          <a:bodyPr/>
          <a:lstStyle/>
          <a:p>
            <a:endParaRPr lang="en-US"/>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1765</a:t>
            </a:r>
            <a:r>
              <a:rPr lang="en-US" dirty="0" smtClean="0"/>
              <a:t> -</a:t>
            </a:r>
            <a:endParaRPr lang="en-US" dirty="0"/>
          </a:p>
        </p:txBody>
      </p:sp>
      <p:sp>
        <p:nvSpPr>
          <p:cNvPr id="3" name="Content Placeholder 2"/>
          <p:cNvSpPr>
            <a:spLocks noGrp="1"/>
          </p:cNvSpPr>
          <p:nvPr>
            <p:ph idx="1"/>
          </p:nvPr>
        </p:nvSpPr>
        <p:spPr/>
        <p:txBody>
          <a:bodyPr/>
          <a:lstStyle/>
          <a:p>
            <a:r>
              <a:rPr lang="en-US" dirty="0" smtClean="0"/>
              <a:t>In July, the Sons of Liberty, an underground organization opposed to the Stamp Act, is formed in a number of colonial towns. </a:t>
            </a:r>
          </a:p>
          <a:p>
            <a:pPr lvl="1"/>
            <a:r>
              <a:rPr lang="en-US" dirty="0" smtClean="0"/>
              <a:t>Its members use violence and intimidation to eventually force all of the British stamp agents to resign and also stop many American merchants from ordering British trade goods.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1765</a:t>
            </a:r>
            <a:r>
              <a:rPr lang="en-US" dirty="0" smtClean="0"/>
              <a:t> - </a:t>
            </a:r>
            <a:endParaRPr lang="en-US" dirty="0"/>
          </a:p>
        </p:txBody>
      </p:sp>
      <p:sp>
        <p:nvSpPr>
          <p:cNvPr id="3" name="Content Placeholder 2"/>
          <p:cNvSpPr>
            <a:spLocks noGrp="1"/>
          </p:cNvSpPr>
          <p:nvPr>
            <p:ph idx="1"/>
          </p:nvPr>
        </p:nvSpPr>
        <p:spPr/>
        <p:txBody>
          <a:bodyPr/>
          <a:lstStyle/>
          <a:p>
            <a:r>
              <a:rPr lang="en-US" sz="2400" dirty="0" smtClean="0"/>
              <a:t>In October, the Stamp Act Congress convenes in New York City, with representatives from nine of the colonies. The Congress prepares a resolution to be sent to King George III and the English Parliament. </a:t>
            </a:r>
          </a:p>
          <a:p>
            <a:pPr lvl="1"/>
            <a:r>
              <a:rPr lang="en-US" sz="2000" dirty="0" smtClean="0"/>
              <a:t>The petition requests the repeal of the Stamp Act and the Acts of 1764. </a:t>
            </a:r>
          </a:p>
          <a:p>
            <a:r>
              <a:rPr lang="en-US" sz="2400" dirty="0" smtClean="0"/>
              <a:t>The petition asserts that only colonial legislatures can tax colonial residents and that taxation without representation violates the colonists' basic civil rights.</a:t>
            </a:r>
          </a:p>
          <a:p>
            <a:pPr lvl="1"/>
            <a:r>
              <a:rPr lang="en-US" sz="2000" dirty="0" smtClean="0"/>
              <a:t>This is a problem for old </a:t>
            </a:r>
            <a:r>
              <a:rPr lang="en-US" sz="2000" dirty="0" err="1" smtClean="0"/>
              <a:t>Georgie</a:t>
            </a:r>
            <a:r>
              <a:rPr lang="en-US" sz="2000" dirty="0" smtClean="0"/>
              <a:t>!</a:t>
            </a:r>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1765</a:t>
            </a:r>
            <a:r>
              <a:rPr lang="en-US" dirty="0" smtClean="0"/>
              <a:t> -</a:t>
            </a:r>
            <a:endParaRPr lang="en-US" dirty="0"/>
          </a:p>
        </p:txBody>
      </p:sp>
      <p:sp>
        <p:nvSpPr>
          <p:cNvPr id="3" name="Content Placeholder 2"/>
          <p:cNvSpPr>
            <a:spLocks noGrp="1"/>
          </p:cNvSpPr>
          <p:nvPr>
            <p:ph idx="1"/>
          </p:nvPr>
        </p:nvSpPr>
        <p:spPr/>
        <p:txBody>
          <a:bodyPr/>
          <a:lstStyle/>
          <a:p>
            <a:r>
              <a:rPr lang="en-US" dirty="0" smtClean="0"/>
              <a:t>On November 1, most daily business and legal transactions in the colonies cease as the Stamp Act goes into effect with nearly all of the colonists refusing to use the stamps. In New York City, violence breaks out as a mob burns the royal governor in effigy, harasses British troops, then loots houses.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1765</a:t>
            </a:r>
            <a:r>
              <a:rPr lang="en-US" dirty="0" smtClean="0"/>
              <a:t> -</a:t>
            </a:r>
            <a:endParaRPr lang="en-US" dirty="0"/>
          </a:p>
        </p:txBody>
      </p:sp>
      <p:sp>
        <p:nvSpPr>
          <p:cNvPr id="3" name="Content Placeholder 2"/>
          <p:cNvSpPr>
            <a:spLocks noGrp="1"/>
          </p:cNvSpPr>
          <p:nvPr>
            <p:ph idx="1"/>
          </p:nvPr>
        </p:nvSpPr>
        <p:spPr/>
        <p:txBody>
          <a:bodyPr/>
          <a:lstStyle/>
          <a:p>
            <a:r>
              <a:rPr lang="en-US" dirty="0" smtClean="0"/>
              <a:t>In December, British General Thomas Gage, commander of all English military forces in America, asks the New York assembly to make colonists comply with the Quartering Act and house and supply his troops. Also in December, the American boycott of English imports spreads, as over 200 Boston merchants join the movement.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1766</a:t>
            </a:r>
            <a:r>
              <a:rPr lang="en-US" dirty="0" smtClean="0"/>
              <a:t> -</a:t>
            </a:r>
            <a:endParaRPr lang="en-US" dirty="0"/>
          </a:p>
        </p:txBody>
      </p:sp>
      <p:sp>
        <p:nvSpPr>
          <p:cNvPr id="3" name="Content Placeholder 2"/>
          <p:cNvSpPr>
            <a:spLocks noGrp="1"/>
          </p:cNvSpPr>
          <p:nvPr>
            <p:ph idx="1"/>
          </p:nvPr>
        </p:nvSpPr>
        <p:spPr/>
        <p:txBody>
          <a:bodyPr/>
          <a:lstStyle/>
          <a:p>
            <a:r>
              <a:rPr lang="en-US" dirty="0" smtClean="0"/>
              <a:t>In January, the New York assembly refuses to completely comply with Gen. Gage's request to enforce the Quartering Act.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1766</a:t>
            </a:r>
            <a:r>
              <a:rPr lang="en-US" dirty="0" smtClean="0"/>
              <a:t> - </a:t>
            </a:r>
            <a:endParaRPr lang="en-US" dirty="0"/>
          </a:p>
        </p:txBody>
      </p:sp>
      <p:sp>
        <p:nvSpPr>
          <p:cNvPr id="3" name="Content Placeholder 2"/>
          <p:cNvSpPr>
            <a:spLocks noGrp="1"/>
          </p:cNvSpPr>
          <p:nvPr>
            <p:ph idx="1"/>
          </p:nvPr>
        </p:nvSpPr>
        <p:spPr/>
        <p:txBody>
          <a:bodyPr/>
          <a:lstStyle/>
          <a:p>
            <a:r>
              <a:rPr lang="en-US" dirty="0" smtClean="0"/>
              <a:t>In March, King George III signs a bill repealing the Stamp Act after much debate in the English Parliament, which included an appearance by Ben Franklin arguing for repeal and warning of a possible revolution in the American colonies if the Stamp Act was enforced by the British military.</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1766</a:t>
            </a:r>
            <a:r>
              <a:rPr lang="en-US" dirty="0" smtClean="0"/>
              <a:t> -</a:t>
            </a:r>
            <a:endParaRPr lang="en-US" dirty="0"/>
          </a:p>
        </p:txBody>
      </p:sp>
      <p:sp>
        <p:nvSpPr>
          <p:cNvPr id="3" name="Content Placeholder 2"/>
          <p:cNvSpPr>
            <a:spLocks noGrp="1"/>
          </p:cNvSpPr>
          <p:nvPr>
            <p:ph idx="1"/>
          </p:nvPr>
        </p:nvSpPr>
        <p:spPr/>
        <p:txBody>
          <a:bodyPr/>
          <a:lstStyle/>
          <a:p>
            <a:r>
              <a:rPr lang="en-US" dirty="0" smtClean="0"/>
              <a:t>On the same day it repealed the Stamp Act, the English Parliament passes the Declaratory Act stating that the British government has total power to legislate any laws governing the American colonies in all cases whatsoever.</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1766</a:t>
            </a:r>
            <a:r>
              <a:rPr lang="en-US" dirty="0" smtClean="0"/>
              <a:t> -</a:t>
            </a:r>
            <a:endParaRPr lang="en-US" dirty="0"/>
          </a:p>
        </p:txBody>
      </p:sp>
      <p:sp>
        <p:nvSpPr>
          <p:cNvPr id="3" name="Content Placeholder 2"/>
          <p:cNvSpPr>
            <a:spLocks noGrp="1"/>
          </p:cNvSpPr>
          <p:nvPr>
            <p:ph idx="1"/>
          </p:nvPr>
        </p:nvSpPr>
        <p:spPr/>
        <p:txBody>
          <a:bodyPr/>
          <a:lstStyle/>
          <a:p>
            <a:r>
              <a:rPr lang="en-US" dirty="0" smtClean="0"/>
              <a:t>In August, violence breaks out in New York between British soldiers and armed colonists, including Sons of Liberty members. The violence erupts as a result of the continuing refusal of New York colonists to comply with the Quartering Act. In December, the New York legislature is suspended by the English Crown after once again voting to refuse to comply with the Act.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1767</a:t>
            </a:r>
            <a:r>
              <a:rPr lang="en-US" dirty="0" smtClean="0"/>
              <a:t> - Townshend Revenue Acts</a:t>
            </a:r>
            <a:endParaRPr lang="en-US" dirty="0"/>
          </a:p>
        </p:txBody>
      </p:sp>
      <p:sp>
        <p:nvSpPr>
          <p:cNvPr id="3" name="Content Placeholder 2"/>
          <p:cNvSpPr>
            <a:spLocks noGrp="1"/>
          </p:cNvSpPr>
          <p:nvPr>
            <p:ph idx="1"/>
          </p:nvPr>
        </p:nvSpPr>
        <p:spPr/>
        <p:txBody>
          <a:bodyPr/>
          <a:lstStyle/>
          <a:p>
            <a:r>
              <a:rPr lang="en-US" dirty="0" smtClean="0"/>
              <a:t>In June, The English Parliament passes the Townshend Revenue Acts, imposing a new series of taxes on the colonists to offset the costs of administering and protecting the American colonies.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1767</a:t>
            </a:r>
            <a:r>
              <a:rPr lang="en-US" dirty="0" smtClean="0"/>
              <a:t> - Townshend Revenue Acts</a:t>
            </a:r>
            <a:endParaRPr lang="en-US" dirty="0"/>
          </a:p>
        </p:txBody>
      </p:sp>
      <p:sp>
        <p:nvSpPr>
          <p:cNvPr id="3" name="Content Placeholder 2"/>
          <p:cNvSpPr>
            <a:spLocks noGrp="1"/>
          </p:cNvSpPr>
          <p:nvPr>
            <p:ph idx="1"/>
          </p:nvPr>
        </p:nvSpPr>
        <p:spPr/>
        <p:txBody>
          <a:bodyPr/>
          <a:lstStyle/>
          <a:p>
            <a:r>
              <a:rPr lang="en-US" dirty="0" smtClean="0"/>
              <a:t>Items taxed include imports such as paper, tea, glass, lead and paints. </a:t>
            </a:r>
          </a:p>
          <a:p>
            <a:pPr lvl="1"/>
            <a:r>
              <a:rPr lang="en-US" dirty="0" smtClean="0"/>
              <a:t>The Act also establishes a colonial board of customs commissioners in Boston. </a:t>
            </a:r>
          </a:p>
          <a:p>
            <a:r>
              <a:rPr lang="en-US" dirty="0" smtClean="0"/>
              <a:t>In October, Bostonians decide to reinstate a boycott of English luxury items.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1764</a:t>
            </a:r>
            <a:r>
              <a:rPr lang="en-US" dirty="0" smtClean="0"/>
              <a:t> - The Sugar Act</a:t>
            </a:r>
            <a:endParaRPr lang="en-US" dirty="0"/>
          </a:p>
        </p:txBody>
      </p:sp>
      <p:sp>
        <p:nvSpPr>
          <p:cNvPr id="3" name="Content Placeholder 2"/>
          <p:cNvSpPr>
            <a:spLocks noGrp="1"/>
          </p:cNvSpPr>
          <p:nvPr>
            <p:ph idx="1"/>
          </p:nvPr>
        </p:nvSpPr>
        <p:spPr/>
        <p:txBody>
          <a:bodyPr/>
          <a:lstStyle/>
          <a:p>
            <a:r>
              <a:rPr lang="en-US" sz="2400" dirty="0" smtClean="0"/>
              <a:t>Passed by the English Parliament to offset the war debt brought on by the French and Indian War and to help pay for the expenses of running the colonies and newly acquired territories. </a:t>
            </a:r>
          </a:p>
          <a:p>
            <a:r>
              <a:rPr lang="en-US" sz="2400" dirty="0" smtClean="0"/>
              <a:t>This act increases the duties on imported sugar and other items such as textiles, coffee, wines and indigo (dye). </a:t>
            </a:r>
          </a:p>
          <a:p>
            <a:pPr lvl="1"/>
            <a:r>
              <a:rPr lang="en-US" sz="2400" dirty="0" smtClean="0"/>
              <a:t>It doubles the duties on foreign goods reshipped from England to the colonies and also forbids the import of foreign rum and French wines.</a:t>
            </a:r>
            <a:endParaRPr 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1768</a:t>
            </a:r>
            <a:r>
              <a:rPr lang="en-US" dirty="0" smtClean="0"/>
              <a:t> - </a:t>
            </a:r>
            <a:endParaRPr lang="en-US" dirty="0"/>
          </a:p>
        </p:txBody>
      </p:sp>
      <p:sp>
        <p:nvSpPr>
          <p:cNvPr id="3" name="Content Placeholder 2"/>
          <p:cNvSpPr>
            <a:spLocks noGrp="1"/>
          </p:cNvSpPr>
          <p:nvPr>
            <p:ph idx="1"/>
          </p:nvPr>
        </p:nvSpPr>
        <p:spPr/>
        <p:txBody>
          <a:bodyPr/>
          <a:lstStyle/>
          <a:p>
            <a:r>
              <a:rPr lang="en-US" dirty="0" smtClean="0"/>
              <a:t>In February, Samuel Adams of Massachusetts writes a Circular Letter opposing taxation without representation and calling for the colonists to unite in their actions against the British government. </a:t>
            </a:r>
          </a:p>
          <a:p>
            <a:pPr lvl="1"/>
            <a:r>
              <a:rPr lang="en-US" dirty="0" smtClean="0"/>
              <a:t>The letter is sent to assemblies throughout the colonies and also instructs them on the methods the Massachusetts general court is using to oppose the Townshend Acts.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1768</a:t>
            </a:r>
            <a:r>
              <a:rPr lang="en-US" dirty="0" smtClean="0"/>
              <a:t> - </a:t>
            </a:r>
            <a:endParaRPr lang="en-US" dirty="0"/>
          </a:p>
        </p:txBody>
      </p:sp>
      <p:sp>
        <p:nvSpPr>
          <p:cNvPr id="3" name="Content Placeholder 2"/>
          <p:cNvSpPr>
            <a:spLocks noGrp="1"/>
          </p:cNvSpPr>
          <p:nvPr>
            <p:ph idx="1"/>
          </p:nvPr>
        </p:nvSpPr>
        <p:spPr/>
        <p:txBody>
          <a:bodyPr/>
          <a:lstStyle/>
          <a:p>
            <a:r>
              <a:rPr lang="en-US" sz="2800" dirty="0" smtClean="0"/>
              <a:t>In April, England's Secretary of State for the Colonies, Lord Hillsborough, orders colonial governors to stop their own assemblies from endorsing Adams' circular letter. </a:t>
            </a:r>
          </a:p>
          <a:p>
            <a:pPr lvl="1"/>
            <a:r>
              <a:rPr lang="en-US" sz="2400" dirty="0" smtClean="0"/>
              <a:t>Hillsborough also orders the governor of Massachusetts to dissolve the general court if the Massachusetts assembly does not revoke the letter. </a:t>
            </a:r>
          </a:p>
          <a:p>
            <a:r>
              <a:rPr lang="en-US" sz="2800" dirty="0" smtClean="0"/>
              <a:t>By month's end, the assemblies of New Hampshire, Connecticut and New Jersey have endorsed the letter.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1768</a:t>
            </a:r>
            <a:r>
              <a:rPr lang="en-US" dirty="0" smtClean="0"/>
              <a:t> - </a:t>
            </a:r>
            <a:endParaRPr lang="en-US" dirty="0"/>
          </a:p>
        </p:txBody>
      </p:sp>
      <p:sp>
        <p:nvSpPr>
          <p:cNvPr id="3" name="Content Placeholder 2"/>
          <p:cNvSpPr>
            <a:spLocks noGrp="1"/>
          </p:cNvSpPr>
          <p:nvPr>
            <p:ph idx="1"/>
          </p:nvPr>
        </p:nvSpPr>
        <p:spPr/>
        <p:txBody>
          <a:bodyPr/>
          <a:lstStyle/>
          <a:p>
            <a:r>
              <a:rPr lang="en-US" dirty="0" smtClean="0"/>
              <a:t>In May, a British warship armed with 50 cannons sails into Boston harbor after a call for help from custom commissioners who are constantly being harassed by Boston agitators. </a:t>
            </a:r>
          </a:p>
          <a:p>
            <a:r>
              <a:rPr lang="en-US" dirty="0" smtClean="0"/>
              <a:t>In June, a customs official is locked up in the cabin of the Liberty, a sloop owned by John Hancock.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1768</a:t>
            </a:r>
            <a:r>
              <a:rPr lang="en-US" dirty="0" smtClean="0"/>
              <a:t> - </a:t>
            </a:r>
            <a:endParaRPr lang="en-US" dirty="0"/>
          </a:p>
        </p:txBody>
      </p:sp>
      <p:sp>
        <p:nvSpPr>
          <p:cNvPr id="3" name="Content Placeholder 2"/>
          <p:cNvSpPr>
            <a:spLocks noGrp="1"/>
          </p:cNvSpPr>
          <p:nvPr>
            <p:ph idx="1"/>
          </p:nvPr>
        </p:nvSpPr>
        <p:spPr/>
        <p:txBody>
          <a:bodyPr/>
          <a:lstStyle/>
          <a:p>
            <a:r>
              <a:rPr lang="en-US" dirty="0" smtClean="0"/>
              <a:t>Imported wine is then unloaded illegally into Boston without payment of duties. </a:t>
            </a:r>
          </a:p>
          <a:p>
            <a:pPr lvl="1"/>
            <a:r>
              <a:rPr lang="en-US" dirty="0" smtClean="0"/>
              <a:t>Following this incident, customs officials seize Hancock's sloop. </a:t>
            </a:r>
          </a:p>
          <a:p>
            <a:r>
              <a:rPr lang="en-US" dirty="0" smtClean="0"/>
              <a:t>After threats of violence from Bostonians, the customs officials escape to an island off Boston, then request the intervention of British troops.</a:t>
            </a:r>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1768</a:t>
            </a:r>
            <a:r>
              <a:rPr lang="en-US" dirty="0" smtClean="0"/>
              <a:t> -</a:t>
            </a:r>
            <a:endParaRPr lang="en-US" dirty="0"/>
          </a:p>
        </p:txBody>
      </p:sp>
      <p:sp>
        <p:nvSpPr>
          <p:cNvPr id="3" name="Content Placeholder 2"/>
          <p:cNvSpPr>
            <a:spLocks noGrp="1"/>
          </p:cNvSpPr>
          <p:nvPr>
            <p:ph idx="1"/>
          </p:nvPr>
        </p:nvSpPr>
        <p:spPr/>
        <p:txBody>
          <a:bodyPr/>
          <a:lstStyle/>
          <a:p>
            <a:r>
              <a:rPr lang="en-US" dirty="0" smtClean="0"/>
              <a:t>In July, the governor of Massachusetts dissolves the general court after the legislature defies his order to revoke Adams' circular letter. </a:t>
            </a:r>
          </a:p>
          <a:p>
            <a:r>
              <a:rPr lang="en-US" dirty="0" smtClean="0"/>
              <a:t>In August, in Boston and New York, merchants agree to boycott most British goods until the Townshend Acts are repealed.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1768</a:t>
            </a:r>
            <a:r>
              <a:rPr lang="en-US" dirty="0" smtClean="0"/>
              <a:t> -</a:t>
            </a:r>
            <a:endParaRPr lang="en-US" dirty="0"/>
          </a:p>
        </p:txBody>
      </p:sp>
      <p:sp>
        <p:nvSpPr>
          <p:cNvPr id="3" name="Content Placeholder 2"/>
          <p:cNvSpPr>
            <a:spLocks noGrp="1"/>
          </p:cNvSpPr>
          <p:nvPr>
            <p:ph idx="1"/>
          </p:nvPr>
        </p:nvSpPr>
        <p:spPr/>
        <p:txBody>
          <a:bodyPr/>
          <a:lstStyle/>
          <a:p>
            <a:r>
              <a:rPr lang="en-US" dirty="0" smtClean="0"/>
              <a:t>Later in September, English warships sail into Boston Harbor, then two regiments of English infantry land in Boston and set up permanent residence to keep order.</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1769</a:t>
            </a:r>
            <a:r>
              <a:rPr lang="en-US" dirty="0" smtClean="0"/>
              <a:t> - </a:t>
            </a:r>
            <a:endParaRPr lang="en-US" dirty="0"/>
          </a:p>
        </p:txBody>
      </p:sp>
      <p:sp>
        <p:nvSpPr>
          <p:cNvPr id="3" name="Content Placeholder 2"/>
          <p:cNvSpPr>
            <a:spLocks noGrp="1"/>
          </p:cNvSpPr>
          <p:nvPr>
            <p:ph idx="1"/>
          </p:nvPr>
        </p:nvSpPr>
        <p:spPr/>
        <p:txBody>
          <a:bodyPr/>
          <a:lstStyle/>
          <a:p>
            <a:r>
              <a:rPr lang="en-US" dirty="0" smtClean="0"/>
              <a:t>In March, merchants in Philadelphia join the boycott of British trade goods. </a:t>
            </a:r>
          </a:p>
          <a:p>
            <a:r>
              <a:rPr lang="en-US" dirty="0" smtClean="0"/>
              <a:t>In May, a set of resolutions written by George Mason is presented by George Washington to the Virginia House of Burgesses.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1769</a:t>
            </a:r>
            <a:r>
              <a:rPr lang="en-US" dirty="0" smtClean="0"/>
              <a:t> - </a:t>
            </a:r>
            <a:endParaRPr lang="en-US" dirty="0"/>
          </a:p>
        </p:txBody>
      </p:sp>
      <p:sp>
        <p:nvSpPr>
          <p:cNvPr id="3" name="Content Placeholder 2"/>
          <p:cNvSpPr>
            <a:spLocks noGrp="1"/>
          </p:cNvSpPr>
          <p:nvPr>
            <p:ph idx="1"/>
          </p:nvPr>
        </p:nvSpPr>
        <p:spPr/>
        <p:txBody>
          <a:bodyPr/>
          <a:lstStyle/>
          <a:p>
            <a:r>
              <a:rPr lang="en-US" sz="2800" dirty="0" smtClean="0"/>
              <a:t>The Virginia Resolves oppose taxation without representation, the British opposition to the circular letters, and British plans to possibly send American agitators to England for trial. </a:t>
            </a:r>
          </a:p>
          <a:p>
            <a:pPr lvl="1"/>
            <a:r>
              <a:rPr lang="en-US" sz="2400" dirty="0" smtClean="0"/>
              <a:t>Ten days later, the Royal governor of Virginia dissolves the House of Burgesses. </a:t>
            </a:r>
          </a:p>
          <a:p>
            <a:pPr lvl="1"/>
            <a:r>
              <a:rPr lang="en-US" sz="2400" dirty="0" smtClean="0"/>
              <a:t>However, its members meet the next day in a Williamsburg tavern and agree to a boycott of British trade goods, luxury items and slaves.</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1770</a:t>
            </a:r>
            <a:r>
              <a:rPr lang="en-US" dirty="0" smtClean="0"/>
              <a:t> - </a:t>
            </a:r>
            <a:endParaRPr lang="en-US" dirty="0"/>
          </a:p>
        </p:txBody>
      </p:sp>
      <p:sp>
        <p:nvSpPr>
          <p:cNvPr id="3" name="Content Placeholder 2"/>
          <p:cNvSpPr>
            <a:spLocks noGrp="1"/>
          </p:cNvSpPr>
          <p:nvPr>
            <p:ph idx="1"/>
          </p:nvPr>
        </p:nvSpPr>
        <p:spPr/>
        <p:txBody>
          <a:bodyPr/>
          <a:lstStyle/>
          <a:p>
            <a:r>
              <a:rPr lang="en-US" dirty="0" smtClean="0"/>
              <a:t>Violence erupts in January between members of the Sons of Liberty in New York and 40 British soldiers over the posting of broadsheets by the British. Several men are seriously wounded.</a:t>
            </a:r>
          </a:p>
          <a:p>
            <a:pPr>
              <a:buNone/>
            </a:pPr>
            <a:r>
              <a:rPr lang="en-US" dirty="0" smtClean="0"/>
              <a:t>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March 5, 1770</a:t>
            </a:r>
            <a:r>
              <a:rPr lang="en-US" sz="3600" dirty="0" smtClean="0"/>
              <a:t> - The Boston Massacre</a:t>
            </a:r>
            <a:endParaRPr lang="en-US" sz="3600" dirty="0"/>
          </a:p>
        </p:txBody>
      </p:sp>
      <p:pic>
        <p:nvPicPr>
          <p:cNvPr id="4" name="Content Placeholder 3" descr="Boston Massacre.jpg"/>
          <p:cNvPicPr>
            <a:picLocks noGrp="1" noChangeAspect="1"/>
          </p:cNvPicPr>
          <p:nvPr>
            <p:ph idx="1"/>
          </p:nvPr>
        </p:nvPicPr>
        <p:blipFill>
          <a:blip r:embed="rId2" cstate="print"/>
          <a:stretch>
            <a:fillRect/>
          </a:stretch>
        </p:blipFill>
        <p:spPr>
          <a:xfrm>
            <a:off x="1447800" y="1397092"/>
            <a:ext cx="6629400" cy="5460908"/>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1764</a:t>
            </a:r>
            <a:r>
              <a:rPr lang="en-US" dirty="0" smtClean="0"/>
              <a:t> -</a:t>
            </a:r>
            <a:endParaRPr lang="en-US" dirty="0"/>
          </a:p>
        </p:txBody>
      </p:sp>
      <p:sp>
        <p:nvSpPr>
          <p:cNvPr id="3" name="Content Placeholder 2"/>
          <p:cNvSpPr>
            <a:spLocks noGrp="1"/>
          </p:cNvSpPr>
          <p:nvPr>
            <p:ph idx="1"/>
          </p:nvPr>
        </p:nvSpPr>
        <p:spPr/>
        <p:txBody>
          <a:bodyPr/>
          <a:lstStyle/>
          <a:p>
            <a:r>
              <a:rPr lang="en-US" dirty="0" smtClean="0"/>
              <a:t>The English Parliament passes a measure to reorganize the American customs system to better enforce British trade laws, which have often been ignored in the past. A court is established in Halifax, Nova Scotia, that will have jurisdiction over all of the American colonies in trade matters.</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March 5, 1770</a:t>
            </a:r>
            <a:r>
              <a:rPr lang="en-US" sz="3600" dirty="0" smtClean="0"/>
              <a:t> - The Boston Massacre</a:t>
            </a:r>
            <a:endParaRPr lang="en-US" sz="3600" dirty="0"/>
          </a:p>
        </p:txBody>
      </p:sp>
      <p:sp>
        <p:nvSpPr>
          <p:cNvPr id="3" name="Content Placeholder 2"/>
          <p:cNvSpPr>
            <a:spLocks noGrp="1"/>
          </p:cNvSpPr>
          <p:nvPr>
            <p:ph idx="1"/>
          </p:nvPr>
        </p:nvSpPr>
        <p:spPr/>
        <p:txBody>
          <a:bodyPr/>
          <a:lstStyle/>
          <a:p>
            <a:r>
              <a:rPr lang="en-US" dirty="0" smtClean="0"/>
              <a:t>As a mob harasses British soldiers, the soldiers fire their muskets pointblank into the crowd, killing three instantly, mortally wounding two others and injuring six. </a:t>
            </a:r>
          </a:p>
          <a:p>
            <a:pPr lvl="1"/>
            <a:r>
              <a:rPr lang="en-US" dirty="0" smtClean="0"/>
              <a:t>After the incident, the new Royal Governor of Massachusetts, Thomas Hutchinson, at the insistence of Sam Adams, withdraws British troops out of Boston to nearby harbor islands. </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March 5, 1770</a:t>
            </a:r>
            <a:r>
              <a:rPr lang="en-US" sz="3600" dirty="0" smtClean="0"/>
              <a:t> - The Boston Massacre</a:t>
            </a:r>
            <a:endParaRPr lang="en-US" sz="3600" dirty="0"/>
          </a:p>
        </p:txBody>
      </p:sp>
      <p:sp>
        <p:nvSpPr>
          <p:cNvPr id="3" name="Content Placeholder 2"/>
          <p:cNvSpPr>
            <a:spLocks noGrp="1"/>
          </p:cNvSpPr>
          <p:nvPr>
            <p:ph idx="1"/>
          </p:nvPr>
        </p:nvSpPr>
        <p:spPr/>
        <p:txBody>
          <a:bodyPr/>
          <a:lstStyle/>
          <a:p>
            <a:r>
              <a:rPr lang="en-US" dirty="0" smtClean="0"/>
              <a:t>The </a:t>
            </a:r>
            <a:r>
              <a:rPr lang="en-US" dirty="0" smtClean="0"/>
              <a:t>captain of the British soldiers, Thomas Preston, is then arrested along with eight of his men and charged with murder.</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1770</a:t>
            </a:r>
            <a:r>
              <a:rPr lang="en-US" dirty="0" smtClean="0"/>
              <a:t> - </a:t>
            </a:r>
            <a:endParaRPr lang="en-US" dirty="0"/>
          </a:p>
        </p:txBody>
      </p:sp>
      <p:sp>
        <p:nvSpPr>
          <p:cNvPr id="3" name="Content Placeholder 2"/>
          <p:cNvSpPr>
            <a:spLocks noGrp="1"/>
          </p:cNvSpPr>
          <p:nvPr>
            <p:ph idx="1"/>
          </p:nvPr>
        </p:nvSpPr>
        <p:spPr/>
        <p:txBody>
          <a:bodyPr/>
          <a:lstStyle/>
          <a:p>
            <a:r>
              <a:rPr lang="en-US" dirty="0" smtClean="0"/>
              <a:t>In April, the Townshend Acts are repealed by the British. </a:t>
            </a:r>
          </a:p>
          <a:p>
            <a:r>
              <a:rPr lang="en-US" dirty="0" smtClean="0"/>
              <a:t>All duties on imports into the colonies are eliminated except for tea. </a:t>
            </a:r>
          </a:p>
          <a:p>
            <a:r>
              <a:rPr lang="en-US" dirty="0" smtClean="0"/>
              <a:t>Also, the Quartering Act is not renewed.</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1770</a:t>
            </a:r>
            <a:r>
              <a:rPr lang="en-US" dirty="0" smtClean="0"/>
              <a:t> - </a:t>
            </a:r>
            <a:endParaRPr lang="en-US" dirty="0"/>
          </a:p>
        </p:txBody>
      </p:sp>
      <p:sp>
        <p:nvSpPr>
          <p:cNvPr id="3" name="Content Placeholder 2"/>
          <p:cNvSpPr>
            <a:spLocks noGrp="1"/>
          </p:cNvSpPr>
          <p:nvPr>
            <p:ph idx="1"/>
          </p:nvPr>
        </p:nvSpPr>
        <p:spPr/>
        <p:txBody>
          <a:bodyPr/>
          <a:lstStyle/>
          <a:p>
            <a:r>
              <a:rPr lang="en-US" dirty="0" smtClean="0"/>
              <a:t>In October, trial begins for the British soldiers arrested after the Boston Massacre. </a:t>
            </a:r>
          </a:p>
          <a:p>
            <a:pPr lvl="1"/>
            <a:r>
              <a:rPr lang="en-US" dirty="0" smtClean="0"/>
              <a:t>Colonial lawyers John Adams and Josiah Quincy successfully defend Captain Preston and six of his men, who are acquitted. </a:t>
            </a:r>
          </a:p>
          <a:p>
            <a:r>
              <a:rPr lang="en-US" dirty="0" smtClean="0"/>
              <a:t>Two other soldiers are found guilty of manslaughter, branded, then released.</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1764</a:t>
            </a:r>
            <a:r>
              <a:rPr lang="en-US" dirty="0" smtClean="0"/>
              <a:t> - The Currency Act</a:t>
            </a:r>
            <a:endParaRPr lang="en-US" dirty="0"/>
          </a:p>
        </p:txBody>
      </p:sp>
      <p:sp>
        <p:nvSpPr>
          <p:cNvPr id="3" name="Content Placeholder 2"/>
          <p:cNvSpPr>
            <a:spLocks noGrp="1"/>
          </p:cNvSpPr>
          <p:nvPr>
            <p:ph idx="1"/>
          </p:nvPr>
        </p:nvSpPr>
        <p:spPr/>
        <p:txBody>
          <a:bodyPr/>
          <a:lstStyle/>
          <a:p>
            <a:r>
              <a:rPr lang="en-US" dirty="0" smtClean="0"/>
              <a:t>Prohibits the colonists from issuing any legal tender paper money. </a:t>
            </a:r>
          </a:p>
          <a:p>
            <a:pPr lvl="1"/>
            <a:r>
              <a:rPr lang="en-US" dirty="0" smtClean="0"/>
              <a:t>This act threatens to destabilize the entire colonial economy of both the industrial North and agricultural South, thus uniting the colonists against it.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1764</a:t>
            </a:r>
            <a:r>
              <a:rPr lang="en-US" dirty="0" smtClean="0"/>
              <a:t> -</a:t>
            </a:r>
            <a:endParaRPr lang="en-US" dirty="0"/>
          </a:p>
        </p:txBody>
      </p:sp>
      <p:sp>
        <p:nvSpPr>
          <p:cNvPr id="3" name="Content Placeholder 2"/>
          <p:cNvSpPr>
            <a:spLocks noGrp="1"/>
          </p:cNvSpPr>
          <p:nvPr>
            <p:ph idx="1"/>
          </p:nvPr>
        </p:nvSpPr>
        <p:spPr/>
        <p:txBody>
          <a:bodyPr/>
          <a:lstStyle/>
          <a:p>
            <a:r>
              <a:rPr lang="en-US" dirty="0" smtClean="0"/>
              <a:t>In May, at a town meeting in Boston, James Otis raises the issue of taxation without representation and urges a united response to the recent acts imposed by England. </a:t>
            </a:r>
          </a:p>
          <a:p>
            <a:pPr lvl="1"/>
            <a:r>
              <a:rPr lang="en-US" dirty="0" smtClean="0"/>
              <a:t>In July, Otis publishes "The Rights of the British Colonies Asserted and Proved." </a:t>
            </a:r>
          </a:p>
          <a:p>
            <a:r>
              <a:rPr lang="en-US" dirty="0" smtClean="0"/>
              <a:t>In August, Boston merchants begin a boycott of British luxury goods.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1765</a:t>
            </a:r>
            <a:r>
              <a:rPr lang="en-US" dirty="0" smtClean="0"/>
              <a:t> - The Stamp Act</a:t>
            </a:r>
            <a:endParaRPr lang="en-US" dirty="0"/>
          </a:p>
        </p:txBody>
      </p:sp>
      <p:sp>
        <p:nvSpPr>
          <p:cNvPr id="3" name="Content Placeholder 2"/>
          <p:cNvSpPr>
            <a:spLocks noGrp="1"/>
          </p:cNvSpPr>
          <p:nvPr>
            <p:ph idx="1"/>
          </p:nvPr>
        </p:nvSpPr>
        <p:spPr/>
        <p:txBody>
          <a:bodyPr/>
          <a:lstStyle/>
          <a:p>
            <a:r>
              <a:rPr lang="en-US" dirty="0" smtClean="0"/>
              <a:t>In March, the Stamp Act is passed by the English Parliament imposing the first direct tax on the American colonies, to offset the high costs of the British military organization in America. </a:t>
            </a:r>
          </a:p>
          <a:p>
            <a:pPr lvl="1"/>
            <a:r>
              <a:rPr lang="en-US" dirty="0" smtClean="0"/>
              <a:t>Thus for the first time in the 150 year old history of the British colonies in America, the Americans will pay tax not to their own local legislatures in America, but directly to England.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1765</a:t>
            </a:r>
            <a:r>
              <a:rPr lang="en-US" dirty="0" smtClean="0"/>
              <a:t> – The Stamp Act</a:t>
            </a:r>
            <a:endParaRPr lang="en-US" dirty="0"/>
          </a:p>
        </p:txBody>
      </p:sp>
      <p:sp>
        <p:nvSpPr>
          <p:cNvPr id="3" name="Content Placeholder 2"/>
          <p:cNvSpPr>
            <a:spLocks noGrp="1"/>
          </p:cNvSpPr>
          <p:nvPr>
            <p:ph idx="1"/>
          </p:nvPr>
        </p:nvSpPr>
        <p:spPr/>
        <p:txBody>
          <a:bodyPr/>
          <a:lstStyle/>
          <a:p>
            <a:r>
              <a:rPr lang="en-US" sz="2400" dirty="0" smtClean="0"/>
              <a:t>Under the Stamp Act, all printed materials are taxed, including; newspapers, pamphlets, bills, legal documents, licenses, almanacs, dice and playing cards. </a:t>
            </a:r>
          </a:p>
          <a:p>
            <a:r>
              <a:rPr lang="en-US" sz="2400" dirty="0" smtClean="0"/>
              <a:t>Additionally,</a:t>
            </a:r>
          </a:p>
          <a:p>
            <a:pPr lvl="1"/>
            <a:r>
              <a:rPr lang="en-US" sz="2000" dirty="0" smtClean="0"/>
              <a:t>The American colonists quickly unite in opposition, led by the most influential segments of colonial society - lawyers, publishers, land owners, ship builders and merchants - who are most affected by the Act, which is scheduled to go into effect on November 1.</a:t>
            </a:r>
          </a:p>
          <a:p>
            <a:r>
              <a:rPr lang="en-US" sz="2400" dirty="0" smtClean="0"/>
              <a:t>Yeah!</a:t>
            </a:r>
          </a:p>
          <a:p>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1765</a:t>
            </a:r>
            <a:r>
              <a:rPr lang="en-US" dirty="0" smtClean="0"/>
              <a:t> – The Quartering Act</a:t>
            </a:r>
            <a:endParaRPr lang="en-US" dirty="0"/>
          </a:p>
        </p:txBody>
      </p:sp>
      <p:sp>
        <p:nvSpPr>
          <p:cNvPr id="3" name="Content Placeholder 2"/>
          <p:cNvSpPr>
            <a:spLocks noGrp="1"/>
          </p:cNvSpPr>
          <p:nvPr>
            <p:ph idx="1"/>
          </p:nvPr>
        </p:nvSpPr>
        <p:spPr/>
        <p:txBody>
          <a:bodyPr/>
          <a:lstStyle/>
          <a:p>
            <a:r>
              <a:rPr lang="en-US" dirty="0" smtClean="0"/>
              <a:t>Also in March, the Quartering Act requires colonists to house British troops and supply them with food.</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1765</a:t>
            </a:r>
            <a:r>
              <a:rPr lang="en-US" dirty="0" smtClean="0"/>
              <a:t> -</a:t>
            </a:r>
            <a:endParaRPr lang="en-US" dirty="0"/>
          </a:p>
        </p:txBody>
      </p:sp>
      <p:sp>
        <p:nvSpPr>
          <p:cNvPr id="3" name="Content Placeholder 2"/>
          <p:cNvSpPr>
            <a:spLocks noGrp="1"/>
          </p:cNvSpPr>
          <p:nvPr>
            <p:ph idx="1"/>
          </p:nvPr>
        </p:nvSpPr>
        <p:spPr/>
        <p:txBody>
          <a:bodyPr/>
          <a:lstStyle/>
          <a:p>
            <a:r>
              <a:rPr lang="en-US" dirty="0" smtClean="0"/>
              <a:t>In May, in Virginia, Patrick Henry presents seven Virginia Resolutions to the House of Burgesses claiming that only the Virginia assembly can legally tax Virginia residents, saying, "If this be treason, make the most of it." </a:t>
            </a:r>
          </a:p>
          <a:p>
            <a:pPr lvl="1"/>
            <a:r>
              <a:rPr lang="en-US" dirty="0" smtClean="0"/>
              <a:t>Also in May, the first medical school in America is founded, in Philadelphia.</a:t>
            </a:r>
            <a:endParaRPr lang="en-US" dirty="0"/>
          </a:p>
        </p:txBody>
      </p:sp>
    </p:spTree>
  </p:cSld>
  <p:clrMapOvr>
    <a:masterClrMapping/>
  </p:clrMapOvr>
</p:sld>
</file>

<file path=ppt/theme/theme1.xml><?xml version="1.0" encoding="utf-8"?>
<a:theme xmlns:a="http://schemas.openxmlformats.org/drawingml/2006/main" name="01140830">
  <a:themeElements>
    <a:clrScheme name="Competition 1">
      <a:dk1>
        <a:srgbClr val="000066"/>
      </a:dk1>
      <a:lt1>
        <a:srgbClr val="FFFFFF"/>
      </a:lt1>
      <a:dk2>
        <a:srgbClr val="000066"/>
      </a:dk2>
      <a:lt2>
        <a:srgbClr val="5C1F00"/>
      </a:lt2>
      <a:accent1>
        <a:srgbClr val="FF1515"/>
      </a:accent1>
      <a:accent2>
        <a:srgbClr val="381AEA"/>
      </a:accent2>
      <a:accent3>
        <a:srgbClr val="FFFFFF"/>
      </a:accent3>
      <a:accent4>
        <a:srgbClr val="000056"/>
      </a:accent4>
      <a:accent5>
        <a:srgbClr val="FFAAAA"/>
      </a:accent5>
      <a:accent6>
        <a:srgbClr val="3216D4"/>
      </a:accent6>
      <a:hlink>
        <a:srgbClr val="FFFFFF"/>
      </a:hlink>
      <a:folHlink>
        <a:srgbClr val="000000"/>
      </a:folHlink>
    </a:clrScheme>
    <a:fontScheme name="Competition">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Competition 1">
        <a:dk1>
          <a:srgbClr val="000066"/>
        </a:dk1>
        <a:lt1>
          <a:srgbClr val="FFFFFF"/>
        </a:lt1>
        <a:dk2>
          <a:srgbClr val="000066"/>
        </a:dk2>
        <a:lt2>
          <a:srgbClr val="5C1F00"/>
        </a:lt2>
        <a:accent1>
          <a:srgbClr val="FF1515"/>
        </a:accent1>
        <a:accent2>
          <a:srgbClr val="381AEA"/>
        </a:accent2>
        <a:accent3>
          <a:srgbClr val="FFFFFF"/>
        </a:accent3>
        <a:accent4>
          <a:srgbClr val="000056"/>
        </a:accent4>
        <a:accent5>
          <a:srgbClr val="FFAAAA"/>
        </a:accent5>
        <a:accent6>
          <a:srgbClr val="3216D4"/>
        </a:accent6>
        <a:hlink>
          <a:srgbClr val="FFFFFF"/>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01140830</Template>
  <TotalTime>9957</TotalTime>
  <Words>1698</Words>
  <Application>Microsoft Office PowerPoint</Application>
  <PresentationFormat>On-screen Show (4:3)</PresentationFormat>
  <Paragraphs>96</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01140830</vt:lpstr>
      <vt:lpstr> They get REALLY angry when you do this…</vt:lpstr>
      <vt:lpstr>1764 - The Sugar Act</vt:lpstr>
      <vt:lpstr>1764 -</vt:lpstr>
      <vt:lpstr>1764 - The Currency Act</vt:lpstr>
      <vt:lpstr>1764 -</vt:lpstr>
      <vt:lpstr>1765 - The Stamp Act</vt:lpstr>
      <vt:lpstr>1765 – The Stamp Act</vt:lpstr>
      <vt:lpstr>1765 – The Quartering Act</vt:lpstr>
      <vt:lpstr>1765 -</vt:lpstr>
      <vt:lpstr>1765 -</vt:lpstr>
      <vt:lpstr>1765 - </vt:lpstr>
      <vt:lpstr>1765 -</vt:lpstr>
      <vt:lpstr>1765 -</vt:lpstr>
      <vt:lpstr>1766 -</vt:lpstr>
      <vt:lpstr>1766 - </vt:lpstr>
      <vt:lpstr>1766 -</vt:lpstr>
      <vt:lpstr>1766 -</vt:lpstr>
      <vt:lpstr>1767 - Townshend Revenue Acts</vt:lpstr>
      <vt:lpstr>1767 - Townshend Revenue Acts</vt:lpstr>
      <vt:lpstr>1768 - </vt:lpstr>
      <vt:lpstr>1768 - </vt:lpstr>
      <vt:lpstr>1768 - </vt:lpstr>
      <vt:lpstr>1768 - </vt:lpstr>
      <vt:lpstr>1768 -</vt:lpstr>
      <vt:lpstr>1768 -</vt:lpstr>
      <vt:lpstr>1769 - </vt:lpstr>
      <vt:lpstr>1769 - </vt:lpstr>
      <vt:lpstr>1770 - </vt:lpstr>
      <vt:lpstr>March 5, 1770 - The Boston Massacre</vt:lpstr>
      <vt:lpstr>March 5, 1770 - The Boston Massacre</vt:lpstr>
      <vt:lpstr>March 5, 1770 - The Boston Massacre</vt:lpstr>
      <vt:lpstr>1770 - </vt:lpstr>
      <vt:lpstr>1770 -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BAIR SAYS</dc:creator>
  <cp:lastModifiedBy>BAIR SAYS</cp:lastModifiedBy>
  <cp:revision>5</cp:revision>
  <dcterms:created xsi:type="dcterms:W3CDTF">2014-09-10T12:31:49Z</dcterms:created>
  <dcterms:modified xsi:type="dcterms:W3CDTF">2014-10-02T00:35:26Z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TC011408301033</vt:lpwstr>
  </property>
</Properties>
</file>