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26"/>
  </p:notesMasterIdLst>
  <p:handoutMasterIdLst>
    <p:handoutMasterId r:id="rId27"/>
  </p:handoutMasterIdLst>
  <p:sldIdLst>
    <p:sldId id="256" r:id="rId2"/>
    <p:sldId id="257" r:id="rId3"/>
    <p:sldId id="258" r:id="rId4"/>
    <p:sldId id="261" r:id="rId5"/>
    <p:sldId id="262" r:id="rId6"/>
    <p:sldId id="263" r:id="rId7"/>
    <p:sldId id="264" r:id="rId8"/>
    <p:sldId id="265" r:id="rId9"/>
    <p:sldId id="269" r:id="rId10"/>
    <p:sldId id="266" r:id="rId11"/>
    <p:sldId id="268" r:id="rId12"/>
    <p:sldId id="270" r:id="rId13"/>
    <p:sldId id="271" r:id="rId14"/>
    <p:sldId id="272" r:id="rId15"/>
    <p:sldId id="267" r:id="rId16"/>
    <p:sldId id="273" r:id="rId17"/>
    <p:sldId id="275" r:id="rId18"/>
    <p:sldId id="279" r:id="rId19"/>
    <p:sldId id="276" r:id="rId20"/>
    <p:sldId id="274" r:id="rId21"/>
    <p:sldId id="278" r:id="rId22"/>
    <p:sldId id="259" r:id="rId23"/>
    <p:sldId id="260" r:id="rId24"/>
    <p:sldId id="277"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BA00"/>
    <a:srgbClr val="D9DD89"/>
    <a:srgbClr val="FFFFAF"/>
    <a:srgbClr val="4D4D4D"/>
    <a:srgbClr val="663300"/>
    <a:srgbClr val="63A0D7"/>
    <a:srgbClr val="003300"/>
    <a:srgbClr val="FF151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0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0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0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84CC653-D741-4384-BE17-08864DC77BE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4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264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264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64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4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264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72B34E3-3FAA-454C-9B42-6B569AAC326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89833" name="Rectangle 41"/>
          <p:cNvSpPr>
            <a:spLocks noGrp="1" noChangeArrowheads="1"/>
          </p:cNvSpPr>
          <p:nvPr>
            <p:ph type="ctrTitle"/>
          </p:nvPr>
        </p:nvSpPr>
        <p:spPr>
          <a:xfrm>
            <a:off x="1331913" y="4652963"/>
            <a:ext cx="7578725" cy="1009650"/>
          </a:xfrm>
        </p:spPr>
        <p:txBody>
          <a:bodyPr/>
          <a:lstStyle>
            <a:lvl1pPr algn="r">
              <a:defRPr sz="4400"/>
            </a:lvl1pPr>
          </a:lstStyle>
          <a:p>
            <a:r>
              <a:rPr lang="en-US" smtClean="0"/>
              <a:t>Click to edit Master title style</a:t>
            </a:r>
            <a:endParaRPr lang="en-US"/>
          </a:p>
        </p:txBody>
      </p:sp>
      <p:sp>
        <p:nvSpPr>
          <p:cNvPr id="289834" name="Rectangle 42"/>
          <p:cNvSpPr>
            <a:spLocks noGrp="1" noChangeArrowheads="1"/>
          </p:cNvSpPr>
          <p:nvPr>
            <p:ph type="subTitle" idx="1"/>
          </p:nvPr>
        </p:nvSpPr>
        <p:spPr>
          <a:xfrm>
            <a:off x="1331913" y="5662613"/>
            <a:ext cx="7553325" cy="936625"/>
          </a:xfrm>
        </p:spPr>
        <p:txBody>
          <a:bodyPr/>
          <a:lstStyle>
            <a:lvl1pPr marL="0" indent="0" algn="r">
              <a:buFontTx/>
              <a:buNone/>
              <a:defRPr sz="2800">
                <a:solidFill>
                  <a:schemeClr val="bg1"/>
                </a:solidFill>
              </a:defRPr>
            </a:lvl1pPr>
          </a:lstStyle>
          <a:p>
            <a:r>
              <a:rPr lang="en-US" smtClean="0"/>
              <a:t>Click to edit Master subtitle style</a:t>
            </a:r>
            <a:endParaRPr lang="en-US"/>
          </a:p>
        </p:txBody>
      </p:sp>
      <p:sp>
        <p:nvSpPr>
          <p:cNvPr id="289842" name="Rectangle 50"/>
          <p:cNvSpPr>
            <a:spLocks noGrp="1" noChangeArrowheads="1"/>
          </p:cNvSpPr>
          <p:nvPr>
            <p:ph type="dt" sz="quarter" idx="2"/>
          </p:nvPr>
        </p:nvSpPr>
        <p:spPr/>
        <p:txBody>
          <a:bodyPr/>
          <a:lstStyle>
            <a:lvl1pPr>
              <a:defRPr/>
            </a:lvl1pPr>
          </a:lstStyle>
          <a:p>
            <a:endParaRPr lang="en-US"/>
          </a:p>
        </p:txBody>
      </p:sp>
      <p:sp>
        <p:nvSpPr>
          <p:cNvPr id="289843" name="Rectangle 51"/>
          <p:cNvSpPr>
            <a:spLocks noGrp="1" noChangeArrowheads="1"/>
          </p:cNvSpPr>
          <p:nvPr>
            <p:ph type="ftr" sz="quarter" idx="3"/>
          </p:nvPr>
        </p:nvSpPr>
        <p:spPr/>
        <p:txBody>
          <a:bodyPr/>
          <a:lstStyle>
            <a:lvl1pPr>
              <a:defRPr/>
            </a:lvl1pPr>
          </a:lstStyle>
          <a:p>
            <a:endParaRPr lang="en-US"/>
          </a:p>
        </p:txBody>
      </p:sp>
      <p:sp>
        <p:nvSpPr>
          <p:cNvPr id="289844" name="Rectangle 52"/>
          <p:cNvSpPr>
            <a:spLocks noGrp="1" noChangeArrowheads="1"/>
          </p:cNvSpPr>
          <p:nvPr>
            <p:ph type="sldNum" sz="quarter" idx="4"/>
          </p:nvPr>
        </p:nvSpPr>
        <p:spPr/>
        <p:txBody>
          <a:bodyPr/>
          <a:lstStyle>
            <a:lvl1pPr>
              <a:defRPr/>
            </a:lvl1pPr>
          </a:lstStyle>
          <a:p>
            <a:fld id="{9919BB9E-AB86-4802-B00D-D2DF2B5DA584}" type="slidenum">
              <a:rPr lang="en-US"/>
              <a:pPr/>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D49B62-0A87-431A-AAF7-E7B50B5A0F0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260350"/>
            <a:ext cx="2160587" cy="64087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260350"/>
            <a:ext cx="6329363" cy="64087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71726F-BD18-482D-9495-9A51BFE7712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25FE14-B27A-46BD-BA34-162A44B8E35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E830D9-B6EB-4BC6-9BD8-F0486B5CEA2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706563"/>
            <a:ext cx="4244975" cy="4962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06563"/>
            <a:ext cx="4244975" cy="4962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4574223-2D25-4245-B468-74317A49002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0A65492-D2FC-42A6-8C38-F9AA46310DD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AA31C4D-7E36-40C5-B1C9-12ED9437AE0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89CE729-26A9-4B79-B6A6-61F78F5E6D6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773A710-6878-46BC-989D-6FBC4A5AA88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D2AD4C6-4554-44CD-B910-7022304841E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88809" name="Rectangle 41"/>
          <p:cNvSpPr>
            <a:spLocks noGrp="1" noChangeArrowheads="1"/>
          </p:cNvSpPr>
          <p:nvPr>
            <p:ph type="title"/>
          </p:nvPr>
        </p:nvSpPr>
        <p:spPr bwMode="auto">
          <a:xfrm>
            <a:off x="250825" y="260350"/>
            <a:ext cx="8642350" cy="868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88810" name="Rectangle 42"/>
          <p:cNvSpPr>
            <a:spLocks noGrp="1" noChangeArrowheads="1"/>
          </p:cNvSpPr>
          <p:nvPr>
            <p:ph type="body" idx="1"/>
          </p:nvPr>
        </p:nvSpPr>
        <p:spPr bwMode="auto">
          <a:xfrm>
            <a:off x="250825" y="1706563"/>
            <a:ext cx="8642350" cy="4962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8820" name="Rectangle 5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endParaRPr lang="en-US"/>
          </a:p>
        </p:txBody>
      </p:sp>
      <p:sp>
        <p:nvSpPr>
          <p:cNvPr id="288821" name="Rectangle 53"/>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endParaRPr lang="en-US"/>
          </a:p>
        </p:txBody>
      </p:sp>
      <p:sp>
        <p:nvSpPr>
          <p:cNvPr id="288822" name="Rectangle 54"/>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fld id="{08533CF0-F64B-4D17-80A3-424EEBE3676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4000">
          <a:solidFill>
            <a:schemeClr val="bg1"/>
          </a:solidFill>
          <a:latin typeface="+mj-lt"/>
          <a:ea typeface="+mj-ea"/>
          <a:cs typeface="+mj-cs"/>
        </a:defRPr>
      </a:lvl1pPr>
      <a:lvl2pPr algn="l" rtl="0" eaLnBrk="1" fontAlgn="base" hangingPunct="1">
        <a:spcBef>
          <a:spcPct val="0"/>
        </a:spcBef>
        <a:spcAft>
          <a:spcPct val="0"/>
        </a:spcAft>
        <a:defRPr sz="4000">
          <a:solidFill>
            <a:schemeClr val="bg1"/>
          </a:solidFill>
          <a:latin typeface="Arial" charset="0"/>
        </a:defRPr>
      </a:lvl2pPr>
      <a:lvl3pPr algn="l" rtl="0" eaLnBrk="1" fontAlgn="base" hangingPunct="1">
        <a:spcBef>
          <a:spcPct val="0"/>
        </a:spcBef>
        <a:spcAft>
          <a:spcPct val="0"/>
        </a:spcAft>
        <a:defRPr sz="4000">
          <a:solidFill>
            <a:schemeClr val="bg1"/>
          </a:solidFill>
          <a:latin typeface="Arial" charset="0"/>
        </a:defRPr>
      </a:lvl3pPr>
      <a:lvl4pPr algn="l" rtl="0" eaLnBrk="1" fontAlgn="base" hangingPunct="1">
        <a:spcBef>
          <a:spcPct val="0"/>
        </a:spcBef>
        <a:spcAft>
          <a:spcPct val="0"/>
        </a:spcAft>
        <a:defRPr sz="4000">
          <a:solidFill>
            <a:schemeClr val="bg1"/>
          </a:solidFill>
          <a:latin typeface="Arial" charset="0"/>
        </a:defRPr>
      </a:lvl4pPr>
      <a:lvl5pPr algn="l" rtl="0" eaLnBrk="1" fontAlgn="base" hangingPunct="1">
        <a:spcBef>
          <a:spcPct val="0"/>
        </a:spcBef>
        <a:spcAft>
          <a:spcPct val="0"/>
        </a:spcAft>
        <a:defRPr sz="4000">
          <a:solidFill>
            <a:schemeClr val="bg1"/>
          </a:solidFill>
          <a:latin typeface="Arial" charset="0"/>
        </a:defRPr>
      </a:lvl5pPr>
      <a:lvl6pPr marL="457200" algn="l" rtl="0" eaLnBrk="1" fontAlgn="base" hangingPunct="1">
        <a:spcBef>
          <a:spcPct val="0"/>
        </a:spcBef>
        <a:spcAft>
          <a:spcPct val="0"/>
        </a:spcAft>
        <a:defRPr sz="4000">
          <a:solidFill>
            <a:schemeClr val="bg1"/>
          </a:solidFill>
          <a:latin typeface="Arial" charset="0"/>
        </a:defRPr>
      </a:lvl6pPr>
      <a:lvl7pPr marL="914400" algn="l" rtl="0" eaLnBrk="1" fontAlgn="base" hangingPunct="1">
        <a:spcBef>
          <a:spcPct val="0"/>
        </a:spcBef>
        <a:spcAft>
          <a:spcPct val="0"/>
        </a:spcAft>
        <a:defRPr sz="4000">
          <a:solidFill>
            <a:schemeClr val="bg1"/>
          </a:solidFill>
          <a:latin typeface="Arial" charset="0"/>
        </a:defRPr>
      </a:lvl7pPr>
      <a:lvl8pPr marL="1371600" algn="l" rtl="0" eaLnBrk="1" fontAlgn="base" hangingPunct="1">
        <a:spcBef>
          <a:spcPct val="0"/>
        </a:spcBef>
        <a:spcAft>
          <a:spcPct val="0"/>
        </a:spcAft>
        <a:defRPr sz="4000">
          <a:solidFill>
            <a:schemeClr val="bg1"/>
          </a:solidFill>
          <a:latin typeface="Arial" charset="0"/>
        </a:defRPr>
      </a:lvl8pPr>
      <a:lvl9pPr marL="1828800" algn="l" rtl="0" eaLnBrk="1" fontAlgn="base" hangingPunct="1">
        <a:spcBef>
          <a:spcPct val="0"/>
        </a:spcBef>
        <a:spcAft>
          <a:spcPct val="0"/>
        </a:spcAft>
        <a:defRPr sz="4000">
          <a:solidFill>
            <a:schemeClr val="bg1"/>
          </a:solidFill>
          <a:latin typeface="Arial" charset="0"/>
        </a:defRPr>
      </a:lvl9pPr>
    </p:titleStyle>
    <p:bodyStyle>
      <a:lvl1pPr marL="342900" indent="-342900" algn="l" rtl="0" eaLnBrk="1" fontAlgn="base" hangingPunct="1">
        <a:spcBef>
          <a:spcPct val="20000"/>
        </a:spcBef>
        <a:spcAft>
          <a:spcPct val="0"/>
        </a:spcAft>
        <a:buClr>
          <a:srgbClr val="FF1515"/>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FF1515"/>
        </a:buClr>
        <a:buChar char="•"/>
        <a:defRPr sz="2800">
          <a:solidFill>
            <a:schemeClr val="tx1"/>
          </a:solidFill>
          <a:latin typeface="+mn-lt"/>
        </a:defRPr>
      </a:lvl2pPr>
      <a:lvl3pPr marL="1143000" indent="-228600" algn="l" rtl="0" eaLnBrk="1" fontAlgn="base" hangingPunct="1">
        <a:spcBef>
          <a:spcPct val="20000"/>
        </a:spcBef>
        <a:spcAft>
          <a:spcPct val="0"/>
        </a:spcAft>
        <a:buClr>
          <a:srgbClr val="FF1515"/>
        </a:buClr>
        <a:buChar char="•"/>
        <a:defRPr sz="2400">
          <a:solidFill>
            <a:schemeClr val="tx1"/>
          </a:solidFill>
          <a:latin typeface="+mn-lt"/>
        </a:defRPr>
      </a:lvl3pPr>
      <a:lvl4pPr marL="1600200" indent="-228600" algn="l" rtl="0" eaLnBrk="1" fontAlgn="base" hangingPunct="1">
        <a:spcBef>
          <a:spcPct val="20000"/>
        </a:spcBef>
        <a:spcAft>
          <a:spcPct val="0"/>
        </a:spcAft>
        <a:buClr>
          <a:srgbClr val="FF1515"/>
        </a:buClr>
        <a:buChar char="•"/>
        <a:defRPr sz="2000">
          <a:solidFill>
            <a:schemeClr val="tx1"/>
          </a:solidFill>
          <a:latin typeface="+mn-lt"/>
        </a:defRPr>
      </a:lvl4pPr>
      <a:lvl5pPr marL="2057400" indent="-228600" algn="l" rtl="0" eaLnBrk="1" fontAlgn="base" hangingPunct="1">
        <a:spcBef>
          <a:spcPct val="20000"/>
        </a:spcBef>
        <a:spcAft>
          <a:spcPct val="0"/>
        </a:spcAft>
        <a:buClr>
          <a:srgbClr val="FF1515"/>
        </a:buClr>
        <a:buChar char="•"/>
        <a:defRPr sz="2000">
          <a:solidFill>
            <a:schemeClr val="tx1"/>
          </a:solidFill>
          <a:latin typeface="+mn-lt"/>
        </a:defRPr>
      </a:lvl5pPr>
      <a:lvl6pPr marL="2514600" indent="-228600" algn="l" rtl="0" eaLnBrk="1" fontAlgn="base" hangingPunct="1">
        <a:spcBef>
          <a:spcPct val="20000"/>
        </a:spcBef>
        <a:spcAft>
          <a:spcPct val="0"/>
        </a:spcAft>
        <a:buClr>
          <a:srgbClr val="FF1515"/>
        </a:buClr>
        <a:buChar char="•"/>
        <a:defRPr sz="2000">
          <a:solidFill>
            <a:schemeClr val="tx1"/>
          </a:solidFill>
          <a:latin typeface="+mn-lt"/>
        </a:defRPr>
      </a:lvl6pPr>
      <a:lvl7pPr marL="2971800" indent="-228600" algn="l" rtl="0" eaLnBrk="1" fontAlgn="base" hangingPunct="1">
        <a:spcBef>
          <a:spcPct val="20000"/>
        </a:spcBef>
        <a:spcAft>
          <a:spcPct val="0"/>
        </a:spcAft>
        <a:buClr>
          <a:srgbClr val="FF1515"/>
        </a:buClr>
        <a:buChar char="•"/>
        <a:defRPr sz="2000">
          <a:solidFill>
            <a:schemeClr val="tx1"/>
          </a:solidFill>
          <a:latin typeface="+mn-lt"/>
        </a:defRPr>
      </a:lvl7pPr>
      <a:lvl8pPr marL="3429000" indent="-228600" algn="l" rtl="0" eaLnBrk="1" fontAlgn="base" hangingPunct="1">
        <a:spcBef>
          <a:spcPct val="20000"/>
        </a:spcBef>
        <a:spcAft>
          <a:spcPct val="0"/>
        </a:spcAft>
        <a:buClr>
          <a:srgbClr val="FF1515"/>
        </a:buClr>
        <a:buChar char="•"/>
        <a:defRPr sz="2000">
          <a:solidFill>
            <a:schemeClr val="tx1"/>
          </a:solidFill>
          <a:latin typeface="+mn-lt"/>
        </a:defRPr>
      </a:lvl8pPr>
      <a:lvl9pPr marL="3886200" indent="-228600" algn="l" rtl="0" eaLnBrk="1" fontAlgn="base" hangingPunct="1">
        <a:spcBef>
          <a:spcPct val="20000"/>
        </a:spcBef>
        <a:spcAft>
          <a:spcPct val="0"/>
        </a:spcAft>
        <a:buClr>
          <a:srgbClr val="FF1515"/>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l="-33000" r="-33000"/>
          </a:stretch>
        </a:blipFill>
        <a:effectLst/>
      </p:bgPr>
    </p:bg>
    <p:spTree>
      <p:nvGrpSpPr>
        <p:cNvPr id="1" name=""/>
        <p:cNvGrpSpPr/>
        <p:nvPr/>
      </p:nvGrpSpPr>
      <p:grpSpPr>
        <a:xfrm>
          <a:off x="0" y="0"/>
          <a:ext cx="0" cy="0"/>
          <a:chOff x="0" y="0"/>
          <a:chExt cx="0" cy="0"/>
        </a:xfrm>
      </p:grpSpPr>
      <p:sp>
        <p:nvSpPr>
          <p:cNvPr id="329730" name="Rectangle 2"/>
          <p:cNvSpPr>
            <a:spLocks noGrp="1" noChangeArrowheads="1"/>
          </p:cNvSpPr>
          <p:nvPr>
            <p:ph type="ctrTitle"/>
          </p:nvPr>
        </p:nvSpPr>
        <p:spPr>
          <a:xfrm>
            <a:off x="0" y="2743200"/>
            <a:ext cx="8763000" cy="1009650"/>
          </a:xfrm>
        </p:spPr>
        <p:txBody>
          <a:bodyPr/>
          <a:lstStyle/>
          <a:p>
            <a:r>
              <a:rPr lang="en-US" dirty="0" smtClean="0"/>
              <a:t/>
            </a:r>
            <a:br>
              <a:rPr lang="en-US" dirty="0" smtClean="0"/>
            </a:br>
            <a:r>
              <a:rPr lang="en-US" dirty="0" smtClean="0"/>
              <a:t>1763: The French and Indian War</a:t>
            </a:r>
            <a:endParaRPr lang="en-US" dirty="0"/>
          </a:p>
        </p:txBody>
      </p:sp>
      <p:sp>
        <p:nvSpPr>
          <p:cNvPr id="329731" name="Rectangle 3"/>
          <p:cNvSpPr>
            <a:spLocks noGrp="1" noChangeArrowheads="1"/>
          </p:cNvSpPr>
          <p:nvPr>
            <p:ph type="subTitle" idx="1"/>
          </p:nvPr>
        </p:nvSpPr>
        <p:spPr/>
        <p:txBody>
          <a:bodyPr/>
          <a:lstStyle/>
          <a:p>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and Indian War</a:t>
            </a:r>
            <a:endParaRPr lang="en-US" dirty="0"/>
          </a:p>
        </p:txBody>
      </p:sp>
      <p:sp>
        <p:nvSpPr>
          <p:cNvPr id="3" name="Content Placeholder 2"/>
          <p:cNvSpPr>
            <a:spLocks noGrp="1"/>
          </p:cNvSpPr>
          <p:nvPr>
            <p:ph idx="1"/>
          </p:nvPr>
        </p:nvSpPr>
        <p:spPr/>
        <p:txBody>
          <a:bodyPr/>
          <a:lstStyle/>
          <a:p>
            <a:r>
              <a:rPr lang="en-US" b="1" dirty="0" smtClean="0"/>
              <a:t>The Battle of Great Meadows</a:t>
            </a:r>
            <a:endParaRPr lang="en-US" dirty="0" smtClean="0"/>
          </a:p>
          <a:p>
            <a:r>
              <a:rPr lang="en-US" dirty="0" smtClean="0"/>
              <a:t>In 1754, Governor Dinwiddie attempted, but failed to secure assistance from other colonies to expel the French. He turned again to Washington, then 22 years old, who led his men westward into the disputed area.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and Indian War</a:t>
            </a:r>
            <a:endParaRPr lang="en-US" dirty="0"/>
          </a:p>
        </p:txBody>
      </p:sp>
      <p:sp>
        <p:nvSpPr>
          <p:cNvPr id="3" name="Content Placeholder 2"/>
          <p:cNvSpPr>
            <a:spLocks noGrp="1"/>
          </p:cNvSpPr>
          <p:nvPr>
            <p:ph idx="1"/>
          </p:nvPr>
        </p:nvSpPr>
        <p:spPr/>
        <p:txBody>
          <a:bodyPr/>
          <a:lstStyle/>
          <a:p>
            <a:r>
              <a:rPr lang="en-US" b="1" dirty="0" smtClean="0"/>
              <a:t>The Battle of Great Meadows</a:t>
            </a:r>
            <a:endParaRPr lang="en-US" dirty="0" smtClean="0"/>
          </a:p>
          <a:p>
            <a:r>
              <a:rPr lang="en-US" dirty="0" smtClean="0"/>
              <a:t>On May 28, Washington’s forces surprised a group of French and Indians, inflicted heavy casualties and took a number of captives. </a:t>
            </a:r>
          </a:p>
          <a:p>
            <a:pPr lvl="1"/>
            <a:r>
              <a:rPr lang="en-US" dirty="0" smtClean="0"/>
              <a:t>The colonial forces then hastily constructed the aptly named Fort Necessity, in the Great Meadows not far from Fort Duquesne.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and Indian War</a:t>
            </a:r>
            <a:endParaRPr lang="en-US" dirty="0"/>
          </a:p>
        </p:txBody>
      </p:sp>
      <p:sp>
        <p:nvSpPr>
          <p:cNvPr id="3" name="Content Placeholder 2"/>
          <p:cNvSpPr>
            <a:spLocks noGrp="1"/>
          </p:cNvSpPr>
          <p:nvPr>
            <p:ph idx="1"/>
          </p:nvPr>
        </p:nvSpPr>
        <p:spPr/>
        <p:txBody>
          <a:bodyPr/>
          <a:lstStyle/>
          <a:p>
            <a:r>
              <a:rPr lang="en-US" b="1" dirty="0" smtClean="0"/>
              <a:t>The Battle of Great Meadows</a:t>
            </a:r>
            <a:endParaRPr lang="en-US" dirty="0" smtClean="0"/>
          </a:p>
          <a:p>
            <a:r>
              <a:rPr lang="en-US" sz="2800" dirty="0" smtClean="0"/>
              <a:t>On July 3, the French forces struck back. </a:t>
            </a:r>
          </a:p>
          <a:p>
            <a:r>
              <a:rPr lang="en-US" sz="2800" dirty="0" smtClean="0"/>
              <a:t>After a day-long battle — the first of the French and Indian War — Washington signed terms of surrender and returned with his defeated men to Virginia. </a:t>
            </a:r>
          </a:p>
          <a:p>
            <a:pPr lvl="1"/>
            <a:r>
              <a:rPr lang="en-US" sz="2400" dirty="0" smtClean="0"/>
              <a:t>The French commander treated his opponents leniently in the hope of avoiding a broader conflict. </a:t>
            </a:r>
          </a:p>
          <a:p>
            <a:pPr lvl="1"/>
            <a:r>
              <a:rPr lang="en-US" sz="2400" dirty="0" smtClean="0"/>
              <a:t>Nevertheless, the opening shots of the French and Indian War had been fired.</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and Indian War</a:t>
            </a:r>
            <a:endParaRPr lang="en-US" dirty="0"/>
          </a:p>
        </p:txBody>
      </p:sp>
      <p:pic>
        <p:nvPicPr>
          <p:cNvPr id="4" name="Content Placeholder 3" descr="Washington Surrenders Great Meadows.gif"/>
          <p:cNvPicPr>
            <a:picLocks noGrp="1" noChangeAspect="1"/>
          </p:cNvPicPr>
          <p:nvPr>
            <p:ph idx="1"/>
          </p:nvPr>
        </p:nvPicPr>
        <p:blipFill>
          <a:blip r:embed="rId2" cstate="print"/>
          <a:stretch>
            <a:fillRect/>
          </a:stretch>
        </p:blipFill>
        <p:spPr>
          <a:xfrm>
            <a:off x="1676400" y="1600200"/>
            <a:ext cx="5822586" cy="5147503"/>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and Indian War</a:t>
            </a:r>
            <a:endParaRPr lang="en-US" dirty="0"/>
          </a:p>
        </p:txBody>
      </p:sp>
      <p:sp>
        <p:nvSpPr>
          <p:cNvPr id="3" name="Content Placeholder 2"/>
          <p:cNvSpPr>
            <a:spLocks noGrp="1"/>
          </p:cNvSpPr>
          <p:nvPr>
            <p:ph idx="1"/>
          </p:nvPr>
        </p:nvSpPr>
        <p:spPr/>
        <p:txBody>
          <a:bodyPr/>
          <a:lstStyle/>
          <a:p>
            <a:r>
              <a:rPr lang="en-US" sz="2400" dirty="0" smtClean="0"/>
              <a:t>The conflict then proceeded through three phases:</a:t>
            </a:r>
          </a:p>
          <a:p>
            <a:pPr lvl="1"/>
            <a:r>
              <a:rPr lang="en-US" sz="2000" dirty="0" smtClean="0"/>
              <a:t>The early period saw localized action in North America and began with Washington's loss at Fort Necessity. Neither side committed much in troop strength or resources. Most of the action was confined to attempts to capture the opponent's fortified positions on the frontier.</a:t>
            </a:r>
          </a:p>
          <a:p>
            <a:pPr lvl="1"/>
            <a:r>
              <a:rPr lang="en-US" sz="2000" dirty="0" smtClean="0"/>
              <a:t>A middle phase began with a declaration of war between France and Britain, which touched off the first true world war (Seven Years’ War). The North American conflict might have remained a localized affair, but a realignment of European alliances ignited new rivalries to add to the simmering feud between Britain and France.</a:t>
            </a:r>
          </a:p>
          <a:p>
            <a:pPr lvl="1"/>
            <a:r>
              <a:rPr lang="en-US" sz="2000" dirty="0" smtClean="0"/>
              <a:t>A final phase was highlighted by the British decision to concentrate on the North American theater of the conflict. Investment of huge sums of money and innovative new military talent helped to provide the margin of victory.</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Pontiac’s Rebellion</a:t>
            </a:r>
            <a:endParaRPr lang="en-US" dirty="0"/>
          </a:p>
        </p:txBody>
      </p:sp>
      <p:sp>
        <p:nvSpPr>
          <p:cNvPr id="3" name="Content Placeholder 2"/>
          <p:cNvSpPr>
            <a:spLocks noGrp="1"/>
          </p:cNvSpPr>
          <p:nvPr>
            <p:ph idx="1"/>
          </p:nvPr>
        </p:nvSpPr>
        <p:spPr/>
        <p:txBody>
          <a:bodyPr/>
          <a:lstStyle/>
          <a:p>
            <a:r>
              <a:rPr lang="en-US" sz="2400" dirty="0" smtClean="0"/>
              <a:t>Native anger was understandable and was rooted in several issues beyond their refusal to acknowledge defeat in the recent war:</a:t>
            </a:r>
          </a:p>
          <a:p>
            <a:pPr lvl="1"/>
            <a:r>
              <a:rPr lang="en-US" sz="2000" dirty="0" smtClean="0"/>
              <a:t>English dominance in North America meant the construction of new forts and the movement of new settlers into traditional Indian lands. The earlier French presence had been slight and the relationship often harmonious.</a:t>
            </a:r>
          </a:p>
          <a:p>
            <a:pPr lvl="1"/>
            <a:r>
              <a:rPr lang="en-US" sz="2000" dirty="0" smtClean="0"/>
              <a:t>British traders lacked the reputation for fairness in dealing with the Indians that had been the hallmark of the French. The natives had become dependent on European firearms, ammunition and other manufactured goods, and were now forced to deal with untrustworthy English partners.</a:t>
            </a:r>
          </a:p>
          <a:p>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Pontiac’s Rebellion</a:t>
            </a:r>
            <a:endParaRPr lang="en-US" dirty="0"/>
          </a:p>
        </p:txBody>
      </p:sp>
      <p:sp>
        <p:nvSpPr>
          <p:cNvPr id="3" name="Content Placeholder 2"/>
          <p:cNvSpPr>
            <a:spLocks noGrp="1"/>
          </p:cNvSpPr>
          <p:nvPr>
            <p:ph idx="1"/>
          </p:nvPr>
        </p:nvSpPr>
        <p:spPr/>
        <p:txBody>
          <a:bodyPr/>
          <a:lstStyle/>
          <a:p>
            <a:r>
              <a:rPr lang="en-US" sz="2400" dirty="0" smtClean="0"/>
              <a:t>Native anger was understandable and was rooted in several issues beyond their refusal to acknowledge defeat in the recent war:</a:t>
            </a:r>
          </a:p>
          <a:p>
            <a:pPr lvl="1"/>
            <a:r>
              <a:rPr lang="en-US" sz="2000" dirty="0" smtClean="0"/>
              <a:t>British arrogance was well-known among the Indians. The French in many instances had married native women and been adopted by the tribes. </a:t>
            </a:r>
          </a:p>
          <a:p>
            <a:pPr lvl="2"/>
            <a:r>
              <a:rPr lang="en-US" sz="1600" dirty="0" smtClean="0"/>
              <a:t>Few British followed that example and many expressed utter contempt for the natives' customs and worth as human beings. </a:t>
            </a:r>
          </a:p>
          <a:p>
            <a:pPr lvl="1"/>
            <a:r>
              <a:rPr lang="en-US" sz="2000" dirty="0" smtClean="0"/>
              <a:t>Tensions were further heightened when, in early 1763, Sir Jeffrey Amherst, the new North American governor-general, announced that he would discontinue the practice of presenting annual gifts to the tribes, an event long honored by the French. </a:t>
            </a:r>
          </a:p>
          <a:p>
            <a:pPr lvl="2"/>
            <a:r>
              <a:rPr lang="en-US" sz="1600" dirty="0" smtClean="0"/>
              <a:t>The Indians were insulted by this snub, but also were angry to be denied the expected tools, blankets, guns and liquor.</a:t>
            </a:r>
          </a:p>
          <a:p>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Pontiac’s Rebellion</a:t>
            </a:r>
            <a:endParaRPr lang="en-US" dirty="0"/>
          </a:p>
        </p:txBody>
      </p:sp>
      <p:sp>
        <p:nvSpPr>
          <p:cNvPr id="3" name="Content Placeholder 2"/>
          <p:cNvSpPr>
            <a:spLocks noGrp="1"/>
          </p:cNvSpPr>
          <p:nvPr>
            <p:ph idx="1"/>
          </p:nvPr>
        </p:nvSpPr>
        <p:spPr/>
        <p:txBody>
          <a:bodyPr/>
          <a:lstStyle/>
          <a:p>
            <a:r>
              <a:rPr lang="en-US" sz="2400" dirty="0" smtClean="0"/>
              <a:t>The resulting widespread unhappiness presented a platform for a native visionary, who was known simply as the Delaware Prophet. </a:t>
            </a:r>
          </a:p>
          <a:p>
            <a:pPr lvl="1"/>
            <a:r>
              <a:rPr lang="en-US" sz="2000" dirty="0" smtClean="0"/>
              <a:t>He preached ardently for a return to traditional ways and for the rejection of contact with the British. </a:t>
            </a:r>
          </a:p>
          <a:p>
            <a:r>
              <a:rPr lang="en-US" sz="2400" dirty="0" smtClean="0"/>
              <a:t>This platform was soon adopted by the then undistinguished Ottawa chieftain, Pontiac (c.1720-1769), who was known primarily for his oratorical skills and as a supporter of the French in the recent war. </a:t>
            </a:r>
          </a:p>
          <a:p>
            <a:pPr lvl="1"/>
            <a:r>
              <a:rPr lang="en-US" sz="2000" dirty="0" smtClean="0"/>
              <a:t>His message found sympathetic ears among the Delaware, Seneca, Chippewa, Miami, </a:t>
            </a:r>
            <a:r>
              <a:rPr lang="en-US" sz="2000" dirty="0" err="1" smtClean="0"/>
              <a:t>Potawotomi</a:t>
            </a:r>
            <a:r>
              <a:rPr lang="en-US" sz="2000" dirty="0" smtClean="0"/>
              <a:t> and Huron, among others. </a:t>
            </a: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Pontiac’s Rebellion</a:t>
            </a:r>
            <a:endParaRPr lang="en-US" dirty="0"/>
          </a:p>
        </p:txBody>
      </p:sp>
      <p:pic>
        <p:nvPicPr>
          <p:cNvPr id="4" name="Content Placeholder 3" descr="pontiac-rebellion.jpg"/>
          <p:cNvPicPr>
            <a:picLocks noGrp="1" noChangeAspect="1"/>
          </p:cNvPicPr>
          <p:nvPr>
            <p:ph idx="1"/>
          </p:nvPr>
        </p:nvPicPr>
        <p:blipFill>
          <a:blip r:embed="rId2" cstate="print"/>
          <a:stretch>
            <a:fillRect/>
          </a:stretch>
        </p:blipFill>
        <p:spPr>
          <a:xfrm>
            <a:off x="1066800" y="1573742"/>
            <a:ext cx="7224049" cy="5284258"/>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Pontiac’s Rebellion</a:t>
            </a:r>
            <a:endParaRPr lang="en-US" dirty="0"/>
          </a:p>
        </p:txBody>
      </p:sp>
      <p:sp>
        <p:nvSpPr>
          <p:cNvPr id="3" name="Content Placeholder 2"/>
          <p:cNvSpPr>
            <a:spLocks noGrp="1"/>
          </p:cNvSpPr>
          <p:nvPr>
            <p:ph idx="1"/>
          </p:nvPr>
        </p:nvSpPr>
        <p:spPr/>
        <p:txBody>
          <a:bodyPr/>
          <a:lstStyle/>
          <a:p>
            <a:r>
              <a:rPr lang="en-US" sz="2400" dirty="0" smtClean="0"/>
              <a:t>After 1764, Pontiac's influence among the tribes waned rapidly. </a:t>
            </a:r>
          </a:p>
          <a:p>
            <a:pPr lvl="1"/>
            <a:r>
              <a:rPr lang="en-US" sz="2000" dirty="0" smtClean="0"/>
              <a:t>He made recruiting trips into the South and West, but found few interested parties. </a:t>
            </a:r>
          </a:p>
          <a:p>
            <a:r>
              <a:rPr lang="en-US" sz="2400" dirty="0" smtClean="0"/>
              <a:t>In 1766, Johnson managed to conclude a general peace treaty in which Pontiac received a pardon. </a:t>
            </a:r>
          </a:p>
          <a:p>
            <a:pPr lvl="1"/>
            <a:r>
              <a:rPr lang="en-US" sz="2000" dirty="0" smtClean="0"/>
              <a:t>He lived quietly for several more years before being killed by a fellow Indian.</a:t>
            </a:r>
            <a:endParaRPr lang="en-US" sz="2000" dirty="0"/>
          </a:p>
        </p:txBody>
      </p:sp>
      <p:pic>
        <p:nvPicPr>
          <p:cNvPr id="4" name="Picture 3" descr="pontiac.gif"/>
          <p:cNvPicPr>
            <a:picLocks noChangeAspect="1"/>
          </p:cNvPicPr>
          <p:nvPr/>
        </p:nvPicPr>
        <p:blipFill>
          <a:blip r:embed="rId2" cstate="print"/>
          <a:stretch>
            <a:fillRect/>
          </a:stretch>
        </p:blipFill>
        <p:spPr>
          <a:xfrm>
            <a:off x="6705600" y="4419600"/>
            <a:ext cx="2209800" cy="2438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Proclamation of 1763</a:t>
            </a:r>
            <a:endParaRPr lang="en-US" dirty="0"/>
          </a:p>
        </p:txBody>
      </p:sp>
      <p:sp>
        <p:nvSpPr>
          <p:cNvPr id="3" name="Content Placeholder 2"/>
          <p:cNvSpPr>
            <a:spLocks noGrp="1"/>
          </p:cNvSpPr>
          <p:nvPr>
            <p:ph idx="1"/>
          </p:nvPr>
        </p:nvSpPr>
        <p:spPr/>
        <p:txBody>
          <a:bodyPr/>
          <a:lstStyle/>
          <a:p>
            <a:r>
              <a:rPr lang="en-US" dirty="0" smtClean="0"/>
              <a:t>The Proclamation of 1763, signed by King George III of England, prohibits any English settlement west of the Appalachian mountains and requires those already settled in those regions to return east in an attempt to ease tensions with Native Americans.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 of the War and Pontiac?</a:t>
            </a:r>
            <a:endParaRPr lang="en-US" dirty="0"/>
          </a:p>
        </p:txBody>
      </p:sp>
      <p:sp>
        <p:nvSpPr>
          <p:cNvPr id="3" name="Content Placeholder 2"/>
          <p:cNvSpPr>
            <a:spLocks noGrp="1"/>
          </p:cNvSpPr>
          <p:nvPr>
            <p:ph idx="1"/>
          </p:nvPr>
        </p:nvSpPr>
        <p:spPr/>
        <p:txBody>
          <a:bodyPr/>
          <a:lstStyle/>
          <a:p>
            <a:r>
              <a:rPr lang="en-US" dirty="0" smtClean="0"/>
              <a:t>One of the prime results of Pontiac's Rebellion was the decision of British policymakers to issue the Proclamation of 1763, a measure designed to shut down white settlement of the West until organizational reforms could be effected. </a:t>
            </a:r>
          </a:p>
          <a:p>
            <a:r>
              <a:rPr lang="en-US" dirty="0" smtClean="0"/>
              <a:t>Did the colonists like this?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Proclamation Line</a:t>
            </a:r>
            <a:endParaRPr lang="en-US" dirty="0"/>
          </a:p>
        </p:txBody>
      </p:sp>
      <p:pic>
        <p:nvPicPr>
          <p:cNvPr id="4" name="Content Placeholder 3" descr="proc-1763-72dpi.jpg"/>
          <p:cNvPicPr>
            <a:picLocks noGrp="1" noChangeAspect="1"/>
          </p:cNvPicPr>
          <p:nvPr>
            <p:ph idx="1"/>
          </p:nvPr>
        </p:nvPicPr>
        <p:blipFill>
          <a:blip r:embed="rId2" cstate="print"/>
          <a:stretch>
            <a:fillRect/>
          </a:stretch>
        </p:blipFill>
        <p:spPr>
          <a:xfrm>
            <a:off x="2938462" y="1716088"/>
            <a:ext cx="3267075" cy="4943475"/>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motivations for this policy</a:t>
            </a:r>
            <a:endParaRPr lang="en-US" dirty="0"/>
          </a:p>
        </p:txBody>
      </p:sp>
      <p:sp>
        <p:nvSpPr>
          <p:cNvPr id="3" name="Content Placeholder 2"/>
          <p:cNvSpPr>
            <a:spLocks noGrp="1"/>
          </p:cNvSpPr>
          <p:nvPr>
            <p:ph idx="1"/>
          </p:nvPr>
        </p:nvSpPr>
        <p:spPr/>
        <p:txBody>
          <a:bodyPr/>
          <a:lstStyle/>
          <a:p>
            <a:r>
              <a:rPr lang="en-US" sz="2800" dirty="0" smtClean="0"/>
              <a:t>To avoid warfare with the Indians. This aim had little to do with affection for the tribes, but simply reflected the facts that Indian conflicts were very expensive and that the British had not yet deployed sufficient soldiers in the west to keep the peace. </a:t>
            </a:r>
          </a:p>
          <a:p>
            <a:pPr lvl="1"/>
            <a:r>
              <a:rPr lang="en-US" sz="2400" dirty="0" smtClean="0"/>
              <a:t>Some Indians welcomed this policy, believing that the separation of the races would allow them to resume their traditional </a:t>
            </a:r>
            <a:r>
              <a:rPr lang="en-US" sz="2400" dirty="0" err="1" smtClean="0"/>
              <a:t>lifeways</a:t>
            </a:r>
            <a:r>
              <a:rPr lang="en-US" sz="2400" dirty="0" smtClean="0"/>
              <a:t>; others realized that the proclamation, at best, would only provide some breathing room before the next onslaught of settlers</a:t>
            </a:r>
            <a:r>
              <a:rPr lang="en-US" sz="2400" dirty="0" smtClean="0"/>
              <a:t>.</a:t>
            </a:r>
            <a:endParaRPr lang="en-US" sz="24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motivations for this policy</a:t>
            </a:r>
            <a:endParaRPr lang="en-US" dirty="0"/>
          </a:p>
        </p:txBody>
      </p:sp>
      <p:sp>
        <p:nvSpPr>
          <p:cNvPr id="3" name="Content Placeholder 2"/>
          <p:cNvSpPr>
            <a:spLocks noGrp="1"/>
          </p:cNvSpPr>
          <p:nvPr>
            <p:ph idx="1"/>
          </p:nvPr>
        </p:nvSpPr>
        <p:spPr/>
        <p:txBody>
          <a:bodyPr/>
          <a:lstStyle/>
          <a:p>
            <a:r>
              <a:rPr lang="en-US" sz="2800" dirty="0" smtClean="0"/>
              <a:t>To concentrate colonial settlements on the seaboard where they could be active parts of the British mercantile system. </a:t>
            </a:r>
          </a:p>
          <a:p>
            <a:pPr lvl="1"/>
            <a:r>
              <a:rPr lang="en-US" sz="2400" dirty="0" smtClean="0"/>
              <a:t>The first priority of British trade officials was to populate the recently secured areas of Canada and Florida (see Treaty of Paris), where colonists could reasonably be expected to trade with the mother country; settlers living west of the Appalachians would be highly self-sufficient and have little opportunity to trade with English merchants.</a:t>
            </a:r>
          </a:p>
          <a:p>
            <a:endParaRPr 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Note</a:t>
            </a:r>
            <a:endParaRPr lang="en-US" dirty="0"/>
          </a:p>
        </p:txBody>
      </p:sp>
      <p:sp>
        <p:nvSpPr>
          <p:cNvPr id="3" name="Content Placeholder 2"/>
          <p:cNvSpPr>
            <a:spLocks noGrp="1"/>
          </p:cNvSpPr>
          <p:nvPr>
            <p:ph idx="1"/>
          </p:nvPr>
        </p:nvSpPr>
        <p:spPr/>
        <p:txBody>
          <a:bodyPr/>
          <a:lstStyle/>
          <a:p>
            <a:r>
              <a:rPr lang="en-US" dirty="0" smtClean="0"/>
              <a:t>It is also important to note that most of the fighting against the Indians during this uprising was conducted by British regulars. </a:t>
            </a:r>
            <a:endParaRPr lang="en-US" smtClean="0"/>
          </a:p>
          <a:p>
            <a:r>
              <a:rPr lang="en-US" smtClean="0"/>
              <a:t>The </a:t>
            </a:r>
            <a:r>
              <a:rPr lang="en-US" dirty="0" smtClean="0"/>
              <a:t>colonial soldiers had performed poorly during the French and Indian War (with a number of exceptions, including Rogers Rangers) and were purposely excluded by British commanders.</a:t>
            </a:r>
            <a:endParaRPr lang="en-US"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Proclamation of 1763</a:t>
            </a:r>
            <a:endParaRPr lang="en-US" dirty="0"/>
          </a:p>
        </p:txBody>
      </p:sp>
      <p:sp>
        <p:nvSpPr>
          <p:cNvPr id="3" name="Content Placeholder 2"/>
          <p:cNvSpPr>
            <a:spLocks noGrp="1"/>
          </p:cNvSpPr>
          <p:nvPr>
            <p:ph idx="1"/>
          </p:nvPr>
        </p:nvSpPr>
        <p:spPr/>
        <p:txBody>
          <a:bodyPr/>
          <a:lstStyle/>
          <a:p>
            <a:r>
              <a:rPr lang="en-US" dirty="0" smtClean="0"/>
              <a:t>Why does this matter?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p:txBody>
          <a:bodyPr/>
          <a:lstStyle/>
          <a:p>
            <a:r>
              <a:rPr lang="en-US" dirty="0" smtClean="0"/>
              <a:t>The early colonial wars between France and Britain were fought primarily in Europe. American events played relatively minor roles. </a:t>
            </a:r>
          </a:p>
          <a:p>
            <a:pPr lvl="1"/>
            <a:r>
              <a:rPr lang="en-US" dirty="0" smtClean="0"/>
              <a:t>After three rounds, no clear victor had emerged.</a:t>
            </a:r>
          </a:p>
          <a:p>
            <a:r>
              <a:rPr lang="en-US" dirty="0" smtClean="0"/>
              <a:t>So they fought a fourth one.</a:t>
            </a:r>
          </a:p>
          <a:p>
            <a:pPr lvl="1"/>
            <a:r>
              <a:rPr lang="en-US" dirty="0" smtClean="0"/>
              <a:t>Washington would later warn us against getting involved in European affairs.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and Indian War</a:t>
            </a:r>
            <a:endParaRPr lang="en-US" dirty="0"/>
          </a:p>
        </p:txBody>
      </p:sp>
      <p:sp>
        <p:nvSpPr>
          <p:cNvPr id="3" name="Content Placeholder 2"/>
          <p:cNvSpPr>
            <a:spLocks noGrp="1"/>
          </p:cNvSpPr>
          <p:nvPr>
            <p:ph idx="1"/>
          </p:nvPr>
        </p:nvSpPr>
        <p:spPr/>
        <p:txBody>
          <a:bodyPr/>
          <a:lstStyle/>
          <a:p>
            <a:r>
              <a:rPr lang="en-US" dirty="0" smtClean="0"/>
              <a:t>Following the third of these conflicts, King George’s War (1740-1748), French authorities in North America began to establish a string of forts in the Ohio country west of the Allegheny Mountains. </a:t>
            </a:r>
          </a:p>
          <a:p>
            <a:pPr lvl="1"/>
            <a:r>
              <a:rPr lang="en-US" dirty="0" smtClean="0"/>
              <a:t>Their intent was to keep fur trapping and trading activities in the hands of French citizens and to deny the area to land-hungry American colonists.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and Indian War </a:t>
            </a:r>
            <a:endParaRPr lang="en-US" dirty="0"/>
          </a:p>
        </p:txBody>
      </p:sp>
      <p:sp>
        <p:nvSpPr>
          <p:cNvPr id="3" name="Content Placeholder 2"/>
          <p:cNvSpPr>
            <a:spLocks noGrp="1"/>
          </p:cNvSpPr>
          <p:nvPr>
            <p:ph idx="1"/>
          </p:nvPr>
        </p:nvSpPr>
        <p:spPr/>
        <p:txBody>
          <a:bodyPr/>
          <a:lstStyle/>
          <a:p>
            <a:r>
              <a:rPr lang="en-US" dirty="0" smtClean="0"/>
              <a:t>In the 1740s, a group of Virginians received from the Crown a massive grant of lands in the Ohio valley. The subsequent Ohio Company was established to invest in western lands and, secondarily, to engage in the fur trade. </a:t>
            </a:r>
          </a:p>
          <a:p>
            <a:pPr lvl="1"/>
            <a:r>
              <a:rPr lang="en-US" dirty="0" smtClean="0"/>
              <a:t>Understandably, tensions between the contending powers mounted rapidly.</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and Indian War</a:t>
            </a:r>
            <a:endParaRPr lang="en-US" dirty="0"/>
          </a:p>
        </p:txBody>
      </p:sp>
      <p:sp>
        <p:nvSpPr>
          <p:cNvPr id="3" name="Content Placeholder 2"/>
          <p:cNvSpPr>
            <a:spLocks noGrp="1"/>
          </p:cNvSpPr>
          <p:nvPr>
            <p:ph idx="1"/>
          </p:nvPr>
        </p:nvSpPr>
        <p:spPr/>
        <p:txBody>
          <a:bodyPr/>
          <a:lstStyle/>
          <a:p>
            <a:r>
              <a:rPr lang="en-US" dirty="0" smtClean="0"/>
              <a:t>The picture was further complicated by the area’s native allegiances. </a:t>
            </a:r>
          </a:p>
          <a:p>
            <a:r>
              <a:rPr lang="en-US" dirty="0" smtClean="0"/>
              <a:t>As a rule, most of the tribes tended to favor the French who enjoyed a reputation for conducting business more fairly than the British. </a:t>
            </a:r>
          </a:p>
          <a:p>
            <a:pPr lvl="1"/>
            <a:r>
              <a:rPr lang="en-US" sz="2000" dirty="0" smtClean="0"/>
              <a:t>Further, the French trappers and traders did not threaten to inundate the region with settlers, unlike the British colonists.</a:t>
            </a:r>
          </a:p>
          <a:p>
            <a:pPr lvl="1"/>
            <a:r>
              <a:rPr lang="en-US" sz="2000" dirty="0" smtClean="0"/>
              <a:t>French would typically marry the natives and be adopted as members of the tribe.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and Indian War</a:t>
            </a:r>
            <a:endParaRPr lang="en-US" dirty="0"/>
          </a:p>
        </p:txBody>
      </p:sp>
      <p:sp>
        <p:nvSpPr>
          <p:cNvPr id="3" name="Content Placeholder 2"/>
          <p:cNvSpPr>
            <a:spLocks noGrp="1"/>
          </p:cNvSpPr>
          <p:nvPr>
            <p:ph idx="1"/>
          </p:nvPr>
        </p:nvSpPr>
        <p:spPr/>
        <p:txBody>
          <a:bodyPr/>
          <a:lstStyle/>
          <a:p>
            <a:r>
              <a:rPr lang="en-US" dirty="0" smtClean="0"/>
              <a:t>In 1753, George Washington and a small group of men were dispatched into the disputed territory by Virginia lieutenant governor Robert Dinwiddie. </a:t>
            </a:r>
          </a:p>
          <a:p>
            <a:pPr lvl="1"/>
            <a:r>
              <a:rPr lang="en-US" dirty="0" smtClean="0"/>
              <a:t>He was a member of the Ohio Company, as were Washington and his brother Lawrence. </a:t>
            </a:r>
          </a:p>
          <a:p>
            <a:pPr lvl="1"/>
            <a:r>
              <a:rPr lang="en-US" dirty="0" smtClean="0"/>
              <a:t>The intent was to deliver a letter of protest to French officials, who summarily refused the request to vacate.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and Indian War</a:t>
            </a:r>
            <a:endParaRPr lang="en-US" dirty="0"/>
          </a:p>
        </p:txBody>
      </p:sp>
      <p:sp>
        <p:nvSpPr>
          <p:cNvPr id="3" name="Content Placeholder 2"/>
          <p:cNvSpPr>
            <a:spLocks noGrp="1"/>
          </p:cNvSpPr>
          <p:nvPr>
            <p:ph idx="1"/>
          </p:nvPr>
        </p:nvSpPr>
        <p:spPr/>
        <p:txBody>
          <a:bodyPr/>
          <a:lstStyle/>
          <a:p>
            <a:r>
              <a:rPr lang="en-US" sz="2800" dirty="0" smtClean="0"/>
              <a:t>During this journey, Washington noted a strategically located site at the location of present-day Pittsburgh.</a:t>
            </a:r>
          </a:p>
          <a:p>
            <a:pPr lvl="1"/>
            <a:r>
              <a:rPr lang="en-US" sz="2400" dirty="0" smtClean="0"/>
              <a:t>Acting on Washington’s intelligence report, British officials sent a small force to the area where they began to construct a fort. </a:t>
            </a:r>
          </a:p>
          <a:p>
            <a:pPr lvl="1"/>
            <a:r>
              <a:rPr lang="en-US" sz="2400" dirty="0" smtClean="0"/>
              <a:t>Their labors were interrupted by a much larger French contingent, which chased off the British and completed the fortification, naming it Fort Duquesne.</a:t>
            </a:r>
          </a:p>
          <a:p>
            <a:endParaRPr lang="en-US" dirty="0"/>
          </a:p>
        </p:txBody>
      </p:sp>
    </p:spTree>
  </p:cSld>
  <p:clrMapOvr>
    <a:masterClrMapping/>
  </p:clrMapOvr>
</p:sld>
</file>

<file path=ppt/theme/theme1.xml><?xml version="1.0" encoding="utf-8"?>
<a:theme xmlns:a="http://schemas.openxmlformats.org/drawingml/2006/main" name="01140830">
  <a:themeElements>
    <a:clrScheme name="Competition 1">
      <a:dk1>
        <a:srgbClr val="000066"/>
      </a:dk1>
      <a:lt1>
        <a:srgbClr val="FFFFFF"/>
      </a:lt1>
      <a:dk2>
        <a:srgbClr val="000066"/>
      </a:dk2>
      <a:lt2>
        <a:srgbClr val="5C1F00"/>
      </a:lt2>
      <a:accent1>
        <a:srgbClr val="FF1515"/>
      </a:accent1>
      <a:accent2>
        <a:srgbClr val="381AEA"/>
      </a:accent2>
      <a:accent3>
        <a:srgbClr val="FFFFFF"/>
      </a:accent3>
      <a:accent4>
        <a:srgbClr val="000056"/>
      </a:accent4>
      <a:accent5>
        <a:srgbClr val="FFAAAA"/>
      </a:accent5>
      <a:accent6>
        <a:srgbClr val="3216D4"/>
      </a:accent6>
      <a:hlink>
        <a:srgbClr val="FFFFFF"/>
      </a:hlink>
      <a:folHlink>
        <a:srgbClr val="000000"/>
      </a:folHlink>
    </a:clrScheme>
    <a:fontScheme name="Competitio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ompetition 1">
        <a:dk1>
          <a:srgbClr val="000066"/>
        </a:dk1>
        <a:lt1>
          <a:srgbClr val="FFFFFF"/>
        </a:lt1>
        <a:dk2>
          <a:srgbClr val="000066"/>
        </a:dk2>
        <a:lt2>
          <a:srgbClr val="5C1F00"/>
        </a:lt2>
        <a:accent1>
          <a:srgbClr val="FF1515"/>
        </a:accent1>
        <a:accent2>
          <a:srgbClr val="381AEA"/>
        </a:accent2>
        <a:accent3>
          <a:srgbClr val="FFFFFF"/>
        </a:accent3>
        <a:accent4>
          <a:srgbClr val="000056"/>
        </a:accent4>
        <a:accent5>
          <a:srgbClr val="FFAAAA"/>
        </a:accent5>
        <a:accent6>
          <a:srgbClr val="3216D4"/>
        </a:accent6>
        <a:hlink>
          <a:srgbClr val="FFFFFF"/>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01140830</Template>
  <TotalTime>47</TotalTime>
  <Words>1480</Words>
  <Application>Microsoft Office PowerPoint</Application>
  <PresentationFormat>On-screen Show (4:3)</PresentationFormat>
  <Paragraphs>82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01140830</vt:lpstr>
      <vt:lpstr> 1763: The French and Indian War</vt:lpstr>
      <vt:lpstr>Proclamation of 1763</vt:lpstr>
      <vt:lpstr>Proclamation of 1763</vt:lpstr>
      <vt:lpstr>What happened?</vt:lpstr>
      <vt:lpstr>French and Indian War</vt:lpstr>
      <vt:lpstr>French and Indian War </vt:lpstr>
      <vt:lpstr>French and Indian War</vt:lpstr>
      <vt:lpstr>French and Indian War</vt:lpstr>
      <vt:lpstr>French and Indian War</vt:lpstr>
      <vt:lpstr>French and Indian War</vt:lpstr>
      <vt:lpstr>French and Indian War</vt:lpstr>
      <vt:lpstr>French and Indian War</vt:lpstr>
      <vt:lpstr>French and Indian War</vt:lpstr>
      <vt:lpstr>French and Indian War</vt:lpstr>
      <vt:lpstr>Pontiac’s Rebellion</vt:lpstr>
      <vt:lpstr>Pontiac’s Rebellion</vt:lpstr>
      <vt:lpstr>Pontiac’s Rebellion</vt:lpstr>
      <vt:lpstr>Pontiac’s Rebellion</vt:lpstr>
      <vt:lpstr>Pontiac’s Rebellion</vt:lpstr>
      <vt:lpstr>Result of the War and Pontiac?</vt:lpstr>
      <vt:lpstr>Proclamation Line</vt:lpstr>
      <vt:lpstr>Two motivations for this policy</vt:lpstr>
      <vt:lpstr>Two motivations for this policy</vt:lpstr>
      <vt:lpstr>Final Note</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BAIR SAYS</dc:creator>
  <cp:lastModifiedBy>BAIR SAYS</cp:lastModifiedBy>
  <cp:revision>4</cp:revision>
  <dcterms:created xsi:type="dcterms:W3CDTF">2014-09-10T12:31:49Z</dcterms:created>
  <dcterms:modified xsi:type="dcterms:W3CDTF">2014-09-24T13:47:43Z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TC011408301033</vt:lpwstr>
  </property>
</Properties>
</file>