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29"/>
  </p:notesMasterIdLst>
  <p:handoutMasterIdLst>
    <p:handoutMasterId r:id="rId30"/>
  </p:handoutMasterIdLst>
  <p:sldIdLst>
    <p:sldId id="256" r:id="rId2"/>
    <p:sldId id="305" r:id="rId3"/>
    <p:sldId id="306" r:id="rId4"/>
    <p:sldId id="303" r:id="rId5"/>
    <p:sldId id="307" r:id="rId6"/>
    <p:sldId id="309" r:id="rId7"/>
    <p:sldId id="320" r:id="rId8"/>
    <p:sldId id="308" r:id="rId9"/>
    <p:sldId id="310" r:id="rId10"/>
    <p:sldId id="315" r:id="rId11"/>
    <p:sldId id="316" r:id="rId12"/>
    <p:sldId id="318" r:id="rId13"/>
    <p:sldId id="319" r:id="rId14"/>
    <p:sldId id="314" r:id="rId15"/>
    <p:sldId id="317" r:id="rId16"/>
    <p:sldId id="311" r:id="rId17"/>
    <p:sldId id="324" r:id="rId18"/>
    <p:sldId id="327" r:id="rId19"/>
    <p:sldId id="325" r:id="rId20"/>
    <p:sldId id="326" r:id="rId21"/>
    <p:sldId id="328" r:id="rId22"/>
    <p:sldId id="329" r:id="rId23"/>
    <p:sldId id="312" r:id="rId24"/>
    <p:sldId id="323" r:id="rId25"/>
    <p:sldId id="322" r:id="rId26"/>
    <p:sldId id="321" r:id="rId27"/>
    <p:sldId id="313"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BA00"/>
    <a:srgbClr val="D9DD89"/>
    <a:srgbClr val="FFFFAF"/>
    <a:srgbClr val="4D4D4D"/>
    <a:srgbClr val="663300"/>
    <a:srgbClr val="63A0D7"/>
    <a:srgbClr val="003300"/>
    <a:srgbClr val="FF151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02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02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02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484CC653-D741-4384-BE17-08864DC77BE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4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264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264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64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4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264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472B34E3-3FAA-454C-9B42-6B569AAC326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89833" name="Rectangle 41"/>
          <p:cNvSpPr>
            <a:spLocks noGrp="1" noChangeArrowheads="1"/>
          </p:cNvSpPr>
          <p:nvPr>
            <p:ph type="ctrTitle"/>
          </p:nvPr>
        </p:nvSpPr>
        <p:spPr>
          <a:xfrm>
            <a:off x="1331913" y="4652963"/>
            <a:ext cx="7578725" cy="1009650"/>
          </a:xfrm>
        </p:spPr>
        <p:txBody>
          <a:bodyPr/>
          <a:lstStyle>
            <a:lvl1pPr algn="r">
              <a:defRPr sz="4400"/>
            </a:lvl1pPr>
          </a:lstStyle>
          <a:p>
            <a:r>
              <a:rPr lang="en-US" smtClean="0"/>
              <a:t>Click to edit Master title style</a:t>
            </a:r>
            <a:endParaRPr lang="en-US"/>
          </a:p>
        </p:txBody>
      </p:sp>
      <p:sp>
        <p:nvSpPr>
          <p:cNvPr id="289834" name="Rectangle 42"/>
          <p:cNvSpPr>
            <a:spLocks noGrp="1" noChangeArrowheads="1"/>
          </p:cNvSpPr>
          <p:nvPr>
            <p:ph type="subTitle" idx="1"/>
          </p:nvPr>
        </p:nvSpPr>
        <p:spPr>
          <a:xfrm>
            <a:off x="1331913" y="5662613"/>
            <a:ext cx="7553325" cy="936625"/>
          </a:xfrm>
        </p:spPr>
        <p:txBody>
          <a:bodyPr/>
          <a:lstStyle>
            <a:lvl1pPr marL="0" indent="0" algn="r">
              <a:buFontTx/>
              <a:buNone/>
              <a:defRPr sz="2800">
                <a:solidFill>
                  <a:schemeClr val="bg1"/>
                </a:solidFill>
              </a:defRPr>
            </a:lvl1pPr>
          </a:lstStyle>
          <a:p>
            <a:r>
              <a:rPr lang="en-US" smtClean="0"/>
              <a:t>Click to edit Master subtitle style</a:t>
            </a:r>
            <a:endParaRPr lang="en-US"/>
          </a:p>
        </p:txBody>
      </p:sp>
      <p:sp>
        <p:nvSpPr>
          <p:cNvPr id="289842" name="Rectangle 50"/>
          <p:cNvSpPr>
            <a:spLocks noGrp="1" noChangeArrowheads="1"/>
          </p:cNvSpPr>
          <p:nvPr>
            <p:ph type="dt" sz="quarter" idx="2"/>
          </p:nvPr>
        </p:nvSpPr>
        <p:spPr/>
        <p:txBody>
          <a:bodyPr/>
          <a:lstStyle>
            <a:lvl1pPr>
              <a:defRPr/>
            </a:lvl1pPr>
          </a:lstStyle>
          <a:p>
            <a:endParaRPr lang="en-US"/>
          </a:p>
        </p:txBody>
      </p:sp>
      <p:sp>
        <p:nvSpPr>
          <p:cNvPr id="289843" name="Rectangle 51"/>
          <p:cNvSpPr>
            <a:spLocks noGrp="1" noChangeArrowheads="1"/>
          </p:cNvSpPr>
          <p:nvPr>
            <p:ph type="ftr" sz="quarter" idx="3"/>
          </p:nvPr>
        </p:nvSpPr>
        <p:spPr/>
        <p:txBody>
          <a:bodyPr/>
          <a:lstStyle>
            <a:lvl1pPr>
              <a:defRPr/>
            </a:lvl1pPr>
          </a:lstStyle>
          <a:p>
            <a:endParaRPr lang="en-US"/>
          </a:p>
        </p:txBody>
      </p:sp>
      <p:sp>
        <p:nvSpPr>
          <p:cNvPr id="289844" name="Rectangle 52"/>
          <p:cNvSpPr>
            <a:spLocks noGrp="1" noChangeArrowheads="1"/>
          </p:cNvSpPr>
          <p:nvPr>
            <p:ph type="sldNum" sz="quarter" idx="4"/>
          </p:nvPr>
        </p:nvSpPr>
        <p:spPr/>
        <p:txBody>
          <a:bodyPr/>
          <a:lstStyle>
            <a:lvl1pPr>
              <a:defRPr/>
            </a:lvl1pPr>
          </a:lstStyle>
          <a:p>
            <a:fld id="{9919BB9E-AB86-4802-B00D-D2DF2B5DA584}" type="slidenum">
              <a:rPr lang="en-US"/>
              <a:pPr/>
              <a:t>‹#›</a:t>
            </a:fld>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D49B62-0A87-431A-AAF7-E7B50B5A0F0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2588" y="260350"/>
            <a:ext cx="2160587" cy="64087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260350"/>
            <a:ext cx="6329363" cy="64087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71726F-BD18-482D-9495-9A51BFE7712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25FE14-B27A-46BD-BA34-162A44B8E35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E830D9-B6EB-4BC6-9BD8-F0486B5CEA2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706563"/>
            <a:ext cx="4244975" cy="4962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06563"/>
            <a:ext cx="4244975" cy="4962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4574223-2D25-4245-B468-74317A49002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0A65492-D2FC-42A6-8C38-F9AA46310DD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AA31C4D-7E36-40C5-B1C9-12ED9437AE0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89CE729-26A9-4B79-B6A6-61F78F5E6D6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773A710-6878-46BC-989D-6FBC4A5AA88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D2AD4C6-4554-44CD-B910-7022304841E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88809" name="Rectangle 41"/>
          <p:cNvSpPr>
            <a:spLocks noGrp="1" noChangeArrowheads="1"/>
          </p:cNvSpPr>
          <p:nvPr>
            <p:ph type="title"/>
          </p:nvPr>
        </p:nvSpPr>
        <p:spPr bwMode="auto">
          <a:xfrm>
            <a:off x="250825" y="260350"/>
            <a:ext cx="8642350" cy="868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88810" name="Rectangle 42"/>
          <p:cNvSpPr>
            <a:spLocks noGrp="1" noChangeArrowheads="1"/>
          </p:cNvSpPr>
          <p:nvPr>
            <p:ph type="body" idx="1"/>
          </p:nvPr>
        </p:nvSpPr>
        <p:spPr bwMode="auto">
          <a:xfrm>
            <a:off x="250825" y="1706563"/>
            <a:ext cx="8642350" cy="4962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8820" name="Rectangle 52"/>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endParaRPr lang="en-US"/>
          </a:p>
        </p:txBody>
      </p:sp>
      <p:sp>
        <p:nvSpPr>
          <p:cNvPr id="288821" name="Rectangle 53"/>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endParaRPr lang="en-US"/>
          </a:p>
        </p:txBody>
      </p:sp>
      <p:sp>
        <p:nvSpPr>
          <p:cNvPr id="288822" name="Rectangle 54"/>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fld id="{08533CF0-F64B-4D17-80A3-424EEBE3676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4000">
          <a:solidFill>
            <a:schemeClr val="bg1"/>
          </a:solidFill>
          <a:latin typeface="+mj-lt"/>
          <a:ea typeface="+mj-ea"/>
          <a:cs typeface="+mj-cs"/>
        </a:defRPr>
      </a:lvl1pPr>
      <a:lvl2pPr algn="l" rtl="0" eaLnBrk="1" fontAlgn="base" hangingPunct="1">
        <a:spcBef>
          <a:spcPct val="0"/>
        </a:spcBef>
        <a:spcAft>
          <a:spcPct val="0"/>
        </a:spcAft>
        <a:defRPr sz="4000">
          <a:solidFill>
            <a:schemeClr val="bg1"/>
          </a:solidFill>
          <a:latin typeface="Arial" charset="0"/>
        </a:defRPr>
      </a:lvl2pPr>
      <a:lvl3pPr algn="l" rtl="0" eaLnBrk="1" fontAlgn="base" hangingPunct="1">
        <a:spcBef>
          <a:spcPct val="0"/>
        </a:spcBef>
        <a:spcAft>
          <a:spcPct val="0"/>
        </a:spcAft>
        <a:defRPr sz="4000">
          <a:solidFill>
            <a:schemeClr val="bg1"/>
          </a:solidFill>
          <a:latin typeface="Arial" charset="0"/>
        </a:defRPr>
      </a:lvl3pPr>
      <a:lvl4pPr algn="l" rtl="0" eaLnBrk="1" fontAlgn="base" hangingPunct="1">
        <a:spcBef>
          <a:spcPct val="0"/>
        </a:spcBef>
        <a:spcAft>
          <a:spcPct val="0"/>
        </a:spcAft>
        <a:defRPr sz="4000">
          <a:solidFill>
            <a:schemeClr val="bg1"/>
          </a:solidFill>
          <a:latin typeface="Arial" charset="0"/>
        </a:defRPr>
      </a:lvl4pPr>
      <a:lvl5pPr algn="l" rtl="0" eaLnBrk="1" fontAlgn="base" hangingPunct="1">
        <a:spcBef>
          <a:spcPct val="0"/>
        </a:spcBef>
        <a:spcAft>
          <a:spcPct val="0"/>
        </a:spcAft>
        <a:defRPr sz="4000">
          <a:solidFill>
            <a:schemeClr val="bg1"/>
          </a:solidFill>
          <a:latin typeface="Arial" charset="0"/>
        </a:defRPr>
      </a:lvl5pPr>
      <a:lvl6pPr marL="457200" algn="l" rtl="0" eaLnBrk="1" fontAlgn="base" hangingPunct="1">
        <a:spcBef>
          <a:spcPct val="0"/>
        </a:spcBef>
        <a:spcAft>
          <a:spcPct val="0"/>
        </a:spcAft>
        <a:defRPr sz="4000">
          <a:solidFill>
            <a:schemeClr val="bg1"/>
          </a:solidFill>
          <a:latin typeface="Arial" charset="0"/>
        </a:defRPr>
      </a:lvl6pPr>
      <a:lvl7pPr marL="914400" algn="l" rtl="0" eaLnBrk="1" fontAlgn="base" hangingPunct="1">
        <a:spcBef>
          <a:spcPct val="0"/>
        </a:spcBef>
        <a:spcAft>
          <a:spcPct val="0"/>
        </a:spcAft>
        <a:defRPr sz="4000">
          <a:solidFill>
            <a:schemeClr val="bg1"/>
          </a:solidFill>
          <a:latin typeface="Arial" charset="0"/>
        </a:defRPr>
      </a:lvl7pPr>
      <a:lvl8pPr marL="1371600" algn="l" rtl="0" eaLnBrk="1" fontAlgn="base" hangingPunct="1">
        <a:spcBef>
          <a:spcPct val="0"/>
        </a:spcBef>
        <a:spcAft>
          <a:spcPct val="0"/>
        </a:spcAft>
        <a:defRPr sz="4000">
          <a:solidFill>
            <a:schemeClr val="bg1"/>
          </a:solidFill>
          <a:latin typeface="Arial" charset="0"/>
        </a:defRPr>
      </a:lvl8pPr>
      <a:lvl9pPr marL="1828800" algn="l" rtl="0" eaLnBrk="1" fontAlgn="base" hangingPunct="1">
        <a:spcBef>
          <a:spcPct val="0"/>
        </a:spcBef>
        <a:spcAft>
          <a:spcPct val="0"/>
        </a:spcAft>
        <a:defRPr sz="4000">
          <a:solidFill>
            <a:schemeClr val="bg1"/>
          </a:solidFill>
          <a:latin typeface="Arial" charset="0"/>
        </a:defRPr>
      </a:lvl9pPr>
    </p:titleStyle>
    <p:bodyStyle>
      <a:lvl1pPr marL="342900" indent="-342900" algn="l" rtl="0" eaLnBrk="1" fontAlgn="base" hangingPunct="1">
        <a:spcBef>
          <a:spcPct val="20000"/>
        </a:spcBef>
        <a:spcAft>
          <a:spcPct val="0"/>
        </a:spcAft>
        <a:buClr>
          <a:srgbClr val="FF1515"/>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FF1515"/>
        </a:buClr>
        <a:buChar char="•"/>
        <a:defRPr sz="2800">
          <a:solidFill>
            <a:schemeClr val="tx1"/>
          </a:solidFill>
          <a:latin typeface="+mn-lt"/>
        </a:defRPr>
      </a:lvl2pPr>
      <a:lvl3pPr marL="1143000" indent="-228600" algn="l" rtl="0" eaLnBrk="1" fontAlgn="base" hangingPunct="1">
        <a:spcBef>
          <a:spcPct val="20000"/>
        </a:spcBef>
        <a:spcAft>
          <a:spcPct val="0"/>
        </a:spcAft>
        <a:buClr>
          <a:srgbClr val="FF1515"/>
        </a:buClr>
        <a:buChar char="•"/>
        <a:defRPr sz="2400">
          <a:solidFill>
            <a:schemeClr val="tx1"/>
          </a:solidFill>
          <a:latin typeface="+mn-lt"/>
        </a:defRPr>
      </a:lvl3pPr>
      <a:lvl4pPr marL="1600200" indent="-228600" algn="l" rtl="0" eaLnBrk="1" fontAlgn="base" hangingPunct="1">
        <a:spcBef>
          <a:spcPct val="20000"/>
        </a:spcBef>
        <a:spcAft>
          <a:spcPct val="0"/>
        </a:spcAft>
        <a:buClr>
          <a:srgbClr val="FF1515"/>
        </a:buClr>
        <a:buChar char="•"/>
        <a:defRPr sz="2000">
          <a:solidFill>
            <a:schemeClr val="tx1"/>
          </a:solidFill>
          <a:latin typeface="+mn-lt"/>
        </a:defRPr>
      </a:lvl4pPr>
      <a:lvl5pPr marL="2057400" indent="-228600" algn="l" rtl="0" eaLnBrk="1" fontAlgn="base" hangingPunct="1">
        <a:spcBef>
          <a:spcPct val="20000"/>
        </a:spcBef>
        <a:spcAft>
          <a:spcPct val="0"/>
        </a:spcAft>
        <a:buClr>
          <a:srgbClr val="FF1515"/>
        </a:buClr>
        <a:buChar char="•"/>
        <a:defRPr sz="2000">
          <a:solidFill>
            <a:schemeClr val="tx1"/>
          </a:solidFill>
          <a:latin typeface="+mn-lt"/>
        </a:defRPr>
      </a:lvl5pPr>
      <a:lvl6pPr marL="2514600" indent="-228600" algn="l" rtl="0" eaLnBrk="1" fontAlgn="base" hangingPunct="1">
        <a:spcBef>
          <a:spcPct val="20000"/>
        </a:spcBef>
        <a:spcAft>
          <a:spcPct val="0"/>
        </a:spcAft>
        <a:buClr>
          <a:srgbClr val="FF1515"/>
        </a:buClr>
        <a:buChar char="•"/>
        <a:defRPr sz="2000">
          <a:solidFill>
            <a:schemeClr val="tx1"/>
          </a:solidFill>
          <a:latin typeface="+mn-lt"/>
        </a:defRPr>
      </a:lvl6pPr>
      <a:lvl7pPr marL="2971800" indent="-228600" algn="l" rtl="0" eaLnBrk="1" fontAlgn="base" hangingPunct="1">
        <a:spcBef>
          <a:spcPct val="20000"/>
        </a:spcBef>
        <a:spcAft>
          <a:spcPct val="0"/>
        </a:spcAft>
        <a:buClr>
          <a:srgbClr val="FF1515"/>
        </a:buClr>
        <a:buChar char="•"/>
        <a:defRPr sz="2000">
          <a:solidFill>
            <a:schemeClr val="tx1"/>
          </a:solidFill>
          <a:latin typeface="+mn-lt"/>
        </a:defRPr>
      </a:lvl7pPr>
      <a:lvl8pPr marL="3429000" indent="-228600" algn="l" rtl="0" eaLnBrk="1" fontAlgn="base" hangingPunct="1">
        <a:spcBef>
          <a:spcPct val="20000"/>
        </a:spcBef>
        <a:spcAft>
          <a:spcPct val="0"/>
        </a:spcAft>
        <a:buClr>
          <a:srgbClr val="FF1515"/>
        </a:buClr>
        <a:buChar char="•"/>
        <a:defRPr sz="2000">
          <a:solidFill>
            <a:schemeClr val="tx1"/>
          </a:solidFill>
          <a:latin typeface="+mn-lt"/>
        </a:defRPr>
      </a:lvl8pPr>
      <a:lvl9pPr marL="3886200" indent="-228600" algn="l" rtl="0" eaLnBrk="1" fontAlgn="base" hangingPunct="1">
        <a:spcBef>
          <a:spcPct val="20000"/>
        </a:spcBef>
        <a:spcAft>
          <a:spcPct val="0"/>
        </a:spcAft>
        <a:buClr>
          <a:srgbClr val="FF1515"/>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file:///C:\Users\RMC\Desktop\Hamilton%20Homeschool\2014-2015\History%20Hamilton%202014\Continental%20Congress%20-%20I%20Have%20Looked%20for%20Our%20Rights.mp4"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r="-11000"/>
          </a:stretch>
        </a:blipFill>
        <a:effectLst/>
      </p:bgPr>
    </p:bg>
    <p:spTree>
      <p:nvGrpSpPr>
        <p:cNvPr id="1" name=""/>
        <p:cNvGrpSpPr/>
        <p:nvPr/>
      </p:nvGrpSpPr>
      <p:grpSpPr>
        <a:xfrm>
          <a:off x="0" y="0"/>
          <a:ext cx="0" cy="0"/>
          <a:chOff x="0" y="0"/>
          <a:chExt cx="0" cy="0"/>
        </a:xfrm>
      </p:grpSpPr>
      <p:sp>
        <p:nvSpPr>
          <p:cNvPr id="329730" name="Rectangle 2"/>
          <p:cNvSpPr>
            <a:spLocks noGrp="1" noChangeArrowheads="1"/>
          </p:cNvSpPr>
          <p:nvPr>
            <p:ph type="ctrTitle"/>
          </p:nvPr>
        </p:nvSpPr>
        <p:spPr>
          <a:xfrm>
            <a:off x="-457200" y="4419600"/>
            <a:ext cx="8763000" cy="1009650"/>
          </a:xfrm>
        </p:spPr>
        <p:txBody>
          <a:bodyPr/>
          <a:lstStyle/>
          <a:p>
            <a:r>
              <a:rPr lang="en-US" dirty="0" smtClean="0"/>
              <a:t/>
            </a:r>
            <a:br>
              <a:rPr lang="en-US" dirty="0" smtClean="0"/>
            </a:br>
            <a:r>
              <a:rPr lang="en-US" dirty="0" smtClean="0">
                <a:solidFill>
                  <a:schemeClr val="accent5">
                    <a:lumMod val="10000"/>
                  </a:schemeClr>
                </a:solidFill>
              </a:rPr>
              <a:t>The Flag of the Grand Union</a:t>
            </a:r>
            <a:endParaRPr lang="en-US" dirty="0">
              <a:solidFill>
                <a:schemeClr val="accent5">
                  <a:lumMod val="10000"/>
                </a:schemeClr>
              </a:solidFill>
            </a:endParaRPr>
          </a:p>
        </p:txBody>
      </p:sp>
      <p:sp>
        <p:nvSpPr>
          <p:cNvPr id="329731" name="Rectangle 3"/>
          <p:cNvSpPr>
            <a:spLocks noGrp="1" noChangeArrowheads="1"/>
          </p:cNvSpPr>
          <p:nvPr>
            <p:ph type="subTitle" idx="1"/>
          </p:nvPr>
        </p:nvSpPr>
        <p:spPr>
          <a:xfrm>
            <a:off x="0" y="5921375"/>
            <a:ext cx="8732839" cy="936625"/>
          </a:xfrm>
        </p:spPr>
        <p:txBody>
          <a:bodyPr/>
          <a:lstStyle/>
          <a:p>
            <a:r>
              <a:rPr lang="en-US" dirty="0" smtClean="0">
                <a:solidFill>
                  <a:schemeClr val="accent5">
                    <a:lumMod val="10000"/>
                  </a:schemeClr>
                </a:solidFill>
              </a:rPr>
              <a:t>“If this be treason, let us make the most of it!”</a:t>
            </a:r>
            <a:endParaRPr lang="en-US" dirty="0">
              <a:solidFill>
                <a:schemeClr val="accent5">
                  <a:lumMod val="10000"/>
                </a:schemeClr>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Coercive </a:t>
            </a:r>
            <a:r>
              <a:rPr lang="en-US" dirty="0" smtClean="0"/>
              <a:t>Acts - Details</a:t>
            </a:r>
            <a:endParaRPr lang="en-US" dirty="0"/>
          </a:p>
        </p:txBody>
      </p:sp>
      <p:sp>
        <p:nvSpPr>
          <p:cNvPr id="3" name="Content Placeholder 2"/>
          <p:cNvSpPr>
            <a:spLocks noGrp="1"/>
          </p:cNvSpPr>
          <p:nvPr>
            <p:ph idx="1"/>
          </p:nvPr>
        </p:nvSpPr>
        <p:spPr/>
        <p:txBody>
          <a:bodyPr/>
          <a:lstStyle/>
          <a:p>
            <a:r>
              <a:rPr lang="en-US" sz="2400" b="1" dirty="0" smtClean="0"/>
              <a:t>Boston Port Act</a:t>
            </a:r>
            <a:r>
              <a:rPr lang="en-US" sz="2400" dirty="0" smtClean="0"/>
              <a:t> (June 1, 1774</a:t>
            </a:r>
            <a:r>
              <a:rPr lang="en-US" sz="2400" dirty="0" smtClean="0"/>
              <a:t>)</a:t>
            </a:r>
          </a:p>
          <a:p>
            <a:pPr lvl="1"/>
            <a:r>
              <a:rPr lang="en-US" sz="2000" dirty="0" smtClean="0"/>
              <a:t>Boston </a:t>
            </a:r>
            <a:r>
              <a:rPr lang="en-US" sz="2000" dirty="0" err="1" smtClean="0"/>
              <a:t>harbour</a:t>
            </a:r>
            <a:r>
              <a:rPr lang="en-US" sz="2000" dirty="0" smtClean="0"/>
              <a:t> was closed to all shipping except for coasters carrying necessary fuel and supplies, until:</a:t>
            </a:r>
          </a:p>
          <a:p>
            <a:pPr lvl="2"/>
            <a:r>
              <a:rPr lang="en-US" sz="1600" dirty="0" smtClean="0"/>
              <a:t>the East India Company had been compensated for its losses</a:t>
            </a:r>
          </a:p>
          <a:p>
            <a:pPr lvl="2"/>
            <a:r>
              <a:rPr lang="en-US" sz="1600" dirty="0" smtClean="0"/>
              <a:t>the injured customs officers had been compensated for their injuries</a:t>
            </a:r>
          </a:p>
          <a:p>
            <a:pPr lvl="2"/>
            <a:r>
              <a:rPr lang="en-US" sz="1600" dirty="0" smtClean="0"/>
              <a:t>George III deemed that peace was sufficiently restored that trade could be resumed</a:t>
            </a:r>
          </a:p>
          <a:p>
            <a:pPr lvl="1"/>
            <a:r>
              <a:rPr lang="en-US" sz="2000" dirty="0" smtClean="0"/>
              <a:t>The customs service was moved to Salem and Marblehead.</a:t>
            </a:r>
          </a:p>
          <a:p>
            <a:endParaRPr lang="en-US"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Coercive </a:t>
            </a:r>
            <a:r>
              <a:rPr lang="en-US" dirty="0" smtClean="0"/>
              <a:t>Acts - Details</a:t>
            </a:r>
            <a:endParaRPr lang="en-US" dirty="0"/>
          </a:p>
        </p:txBody>
      </p:sp>
      <p:sp>
        <p:nvSpPr>
          <p:cNvPr id="3" name="Content Placeholder 2"/>
          <p:cNvSpPr>
            <a:spLocks noGrp="1"/>
          </p:cNvSpPr>
          <p:nvPr>
            <p:ph idx="1"/>
          </p:nvPr>
        </p:nvSpPr>
        <p:spPr/>
        <p:txBody>
          <a:bodyPr/>
          <a:lstStyle/>
          <a:p>
            <a:r>
              <a:rPr lang="en-US" sz="2400" b="1" dirty="0" smtClean="0"/>
              <a:t>Massachusetts Government Act</a:t>
            </a:r>
            <a:r>
              <a:rPr lang="en-US" sz="2400" dirty="0" smtClean="0"/>
              <a:t> (May 20, 1774)</a:t>
            </a:r>
          </a:p>
          <a:p>
            <a:pPr lvl="1"/>
            <a:r>
              <a:rPr lang="en-US" sz="2000" dirty="0" smtClean="0"/>
              <a:t>the </a:t>
            </a:r>
            <a:r>
              <a:rPr lang="en-US" sz="2000" dirty="0" smtClean="0"/>
              <a:t>elected Assembly was to be replaced by a </a:t>
            </a:r>
            <a:r>
              <a:rPr lang="en-US" sz="2000" i="1" dirty="0" smtClean="0"/>
              <a:t>mandamus</a:t>
            </a:r>
            <a:r>
              <a:rPr lang="en-US" sz="2000" dirty="0" smtClean="0"/>
              <a:t> </a:t>
            </a:r>
            <a:r>
              <a:rPr lang="en-US" sz="2000" dirty="0" smtClean="0"/>
              <a:t>council nominated by the Governor (General Gage), to sit at Salem</a:t>
            </a:r>
          </a:p>
          <a:p>
            <a:pPr lvl="1"/>
            <a:r>
              <a:rPr lang="en-US" sz="2000" dirty="0" smtClean="0"/>
              <a:t>the Governor was given the power to appoint/dismiss all law officers</a:t>
            </a:r>
          </a:p>
          <a:p>
            <a:pPr lvl="1"/>
            <a:r>
              <a:rPr lang="en-US" sz="2000" dirty="0" smtClean="0"/>
              <a:t>there were to be no Town Meetings without royal assent</a:t>
            </a:r>
          </a:p>
          <a:p>
            <a:pPr lvl="1"/>
            <a:r>
              <a:rPr lang="en-US" sz="2000" dirty="0" smtClean="0"/>
              <a:t>there was to be no election of juries by the freeholders</a:t>
            </a:r>
          </a:p>
          <a:p>
            <a:endParaRPr lang="en-US" sz="2400" dirty="0" smtClean="0"/>
          </a:p>
          <a:p>
            <a:endParaRPr lang="en-US" sz="2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mandamus</a:t>
            </a:r>
            <a:endParaRPr lang="en-US" dirty="0"/>
          </a:p>
        </p:txBody>
      </p:sp>
      <p:sp>
        <p:nvSpPr>
          <p:cNvPr id="3" name="Content Placeholder 2"/>
          <p:cNvSpPr>
            <a:spLocks noGrp="1"/>
          </p:cNvSpPr>
          <p:nvPr>
            <p:ph idx="1"/>
          </p:nvPr>
        </p:nvSpPr>
        <p:spPr/>
        <p:txBody>
          <a:bodyPr/>
          <a:lstStyle/>
          <a:p>
            <a:r>
              <a:rPr lang="en-US" dirty="0" smtClean="0"/>
              <a:t>Anyone care to guess?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mandamus</a:t>
            </a:r>
            <a:endParaRPr lang="en-US" dirty="0"/>
          </a:p>
        </p:txBody>
      </p:sp>
      <p:sp>
        <p:nvSpPr>
          <p:cNvPr id="3" name="Content Placeholder 2"/>
          <p:cNvSpPr>
            <a:spLocks noGrp="1"/>
          </p:cNvSpPr>
          <p:nvPr>
            <p:ph idx="1"/>
          </p:nvPr>
        </p:nvSpPr>
        <p:spPr/>
        <p:txBody>
          <a:bodyPr/>
          <a:lstStyle/>
          <a:p>
            <a:r>
              <a:rPr lang="en-US" dirty="0" smtClean="0"/>
              <a:t>Anyone care to guess?</a:t>
            </a:r>
          </a:p>
          <a:p>
            <a:pPr lvl="1"/>
            <a:r>
              <a:rPr lang="en-US" sz="2000" dirty="0" smtClean="0"/>
              <a:t>"I command". </a:t>
            </a:r>
            <a:endParaRPr lang="en-US" sz="2000" dirty="0" smtClean="0"/>
          </a:p>
          <a:p>
            <a:pPr lvl="2"/>
            <a:r>
              <a:rPr lang="en-US" sz="1600" dirty="0" smtClean="0"/>
              <a:t>This </a:t>
            </a:r>
            <a:r>
              <a:rPr lang="en-US" sz="1600" dirty="0" smtClean="0"/>
              <a:t>term was used in the American colonies when the king made appointments without the consent of the people. </a:t>
            </a:r>
            <a:endParaRPr lang="en-US" sz="1600" dirty="0" smtClean="0"/>
          </a:p>
          <a:p>
            <a:pPr lvl="1"/>
            <a:r>
              <a:rPr lang="en-US" sz="2000" dirty="0" smtClean="0"/>
              <a:t>Literally</a:t>
            </a:r>
            <a:r>
              <a:rPr lang="en-US" sz="2000" dirty="0" smtClean="0"/>
              <a:t>, 'mandamus' means "we command" but the word is used legally for a "Crown writ" and the monarch uses the "Royal 'we' ". </a:t>
            </a:r>
            <a:endParaRPr lang="en-US" sz="2000" dirty="0" smtClean="0"/>
          </a:p>
          <a:p>
            <a:pPr lvl="2"/>
            <a:r>
              <a:rPr lang="en-US" sz="1600" dirty="0" smtClean="0"/>
              <a:t>Logically </a:t>
            </a:r>
            <a:r>
              <a:rPr lang="en-US" sz="1600" dirty="0" smtClean="0"/>
              <a:t>it translates as "I command".</a:t>
            </a:r>
          </a:p>
          <a:p>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Coercive </a:t>
            </a:r>
            <a:r>
              <a:rPr lang="en-US" dirty="0" smtClean="0"/>
              <a:t>Acts - Details</a:t>
            </a:r>
            <a:endParaRPr lang="en-US" dirty="0"/>
          </a:p>
        </p:txBody>
      </p:sp>
      <p:sp>
        <p:nvSpPr>
          <p:cNvPr id="3" name="Content Placeholder 2"/>
          <p:cNvSpPr>
            <a:spLocks noGrp="1"/>
          </p:cNvSpPr>
          <p:nvPr>
            <p:ph idx="1"/>
          </p:nvPr>
        </p:nvSpPr>
        <p:spPr/>
        <p:txBody>
          <a:bodyPr/>
          <a:lstStyle/>
          <a:p>
            <a:r>
              <a:rPr lang="en-US" sz="2400" b="1" dirty="0" smtClean="0"/>
              <a:t>Administration of Justice Act</a:t>
            </a:r>
            <a:r>
              <a:rPr lang="en-US" sz="2400" dirty="0" smtClean="0"/>
              <a:t> (May 20, 1774</a:t>
            </a:r>
            <a:r>
              <a:rPr lang="en-US" sz="2400" dirty="0" smtClean="0"/>
              <a:t>)</a:t>
            </a:r>
          </a:p>
          <a:p>
            <a:pPr lvl="1"/>
            <a:r>
              <a:rPr lang="en-US" sz="2000" dirty="0" smtClean="0"/>
              <a:t>This empowered the Governor of Massachusetts to remove trials to another colony or to Britain if he felt that the juries in Massachusetts would be partial. </a:t>
            </a:r>
          </a:p>
          <a:p>
            <a:pPr lvl="1"/>
            <a:r>
              <a:rPr lang="en-US" sz="2000" dirty="0" smtClean="0"/>
              <a:t>The Act applied largely to Crown officials and troops carrying out their orders. </a:t>
            </a:r>
          </a:p>
          <a:p>
            <a:pPr lvl="2"/>
            <a:r>
              <a:rPr lang="en-US" sz="1600" dirty="0" smtClean="0"/>
              <a:t>The Rebels called this the "Murder Act".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Coercive </a:t>
            </a:r>
            <a:r>
              <a:rPr lang="en-US" dirty="0" smtClean="0"/>
              <a:t>Acts - Details</a:t>
            </a:r>
            <a:endParaRPr lang="en-US" dirty="0"/>
          </a:p>
        </p:txBody>
      </p:sp>
      <p:sp>
        <p:nvSpPr>
          <p:cNvPr id="3" name="Content Placeholder 2"/>
          <p:cNvSpPr>
            <a:spLocks noGrp="1"/>
          </p:cNvSpPr>
          <p:nvPr>
            <p:ph idx="1"/>
          </p:nvPr>
        </p:nvSpPr>
        <p:spPr/>
        <p:txBody>
          <a:bodyPr/>
          <a:lstStyle/>
          <a:p>
            <a:r>
              <a:rPr lang="en-US" sz="2400" b="1" dirty="0" smtClean="0"/>
              <a:t>Quartering </a:t>
            </a:r>
            <a:r>
              <a:rPr lang="en-US" sz="2400" b="1" dirty="0" smtClean="0"/>
              <a:t>Act </a:t>
            </a:r>
            <a:r>
              <a:rPr lang="en-US" sz="2400" dirty="0" smtClean="0"/>
              <a:t>(June 2, 1774</a:t>
            </a:r>
            <a:r>
              <a:rPr lang="en-US" sz="2400" dirty="0" smtClean="0"/>
              <a:t>)</a:t>
            </a:r>
          </a:p>
          <a:p>
            <a:pPr lvl="1"/>
            <a:r>
              <a:rPr lang="en-US" sz="2000" dirty="0" smtClean="0"/>
              <a:t>This was an amendment to the 1765 Quartering and Mutiny Act which broadened the law. </a:t>
            </a:r>
            <a:endParaRPr lang="en-US" sz="2000" dirty="0" smtClean="0"/>
          </a:p>
          <a:p>
            <a:pPr lvl="1"/>
            <a:r>
              <a:rPr lang="en-US" sz="2000" dirty="0" smtClean="0"/>
              <a:t>The </a:t>
            </a:r>
            <a:r>
              <a:rPr lang="en-US" sz="2000" dirty="0" smtClean="0"/>
              <a:t>Act allowed for the quartering of these men in empty houses, inns and barns but also in private houses if necessary. </a:t>
            </a:r>
            <a:endParaRPr lang="en-US" sz="2000" dirty="0" smtClean="0"/>
          </a:p>
          <a:p>
            <a:pPr lvl="1"/>
            <a:r>
              <a:rPr lang="en-US" sz="2000" dirty="0" smtClean="0"/>
              <a:t>Under </a:t>
            </a:r>
            <a:r>
              <a:rPr lang="en-US" sz="2000" dirty="0" smtClean="0"/>
              <a:t>the 1765 Act, the colonists were required to provide accommodation for British troops. </a:t>
            </a:r>
            <a:endParaRPr lang="en-US" sz="2000" dirty="0" smtClean="0"/>
          </a:p>
          <a:p>
            <a:pPr lvl="2"/>
            <a:r>
              <a:rPr lang="en-US" sz="1600" dirty="0" smtClean="0"/>
              <a:t>The </a:t>
            </a:r>
            <a:r>
              <a:rPr lang="en-US" sz="1600" dirty="0" smtClean="0"/>
              <a:t>soldiers were also to be supplied with fire, candles, vinegar, salt, bedding, cooking utensils, up to five pints of small beer or cider or half a pint of rum mixed with two pints of water per man. </a:t>
            </a:r>
            <a:endParaRPr lang="en-US" sz="1600" dirty="0" smtClean="0"/>
          </a:p>
          <a:p>
            <a:pPr lvl="1"/>
            <a:r>
              <a:rPr lang="en-US" sz="2000" dirty="0" smtClean="0"/>
              <a:t>The </a:t>
            </a:r>
            <a:r>
              <a:rPr lang="en-US" sz="2000" dirty="0" smtClean="0"/>
              <a:t>colonists were to meet the expense of this for themselves.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American Response?</a:t>
            </a:r>
            <a:endParaRPr lang="en-US" dirty="0"/>
          </a:p>
        </p:txBody>
      </p:sp>
      <p:sp>
        <p:nvSpPr>
          <p:cNvPr id="3" name="Content Placeholder 2"/>
          <p:cNvSpPr>
            <a:spLocks noGrp="1"/>
          </p:cNvSpPr>
          <p:nvPr>
            <p:ph idx="1"/>
          </p:nvPr>
        </p:nvSpPr>
        <p:spPr/>
        <p:txBody>
          <a:bodyPr/>
          <a:lstStyle/>
          <a:p>
            <a:r>
              <a:rPr lang="en-US" dirty="0" smtClean="0"/>
              <a:t>WE STILL DON’T ATTACK!</a:t>
            </a:r>
          </a:p>
          <a:p>
            <a:r>
              <a:rPr lang="en-US" dirty="0" smtClean="0"/>
              <a:t>But they try and take our guns!!!</a:t>
            </a:r>
          </a:p>
          <a:p>
            <a:r>
              <a:rPr lang="en-US" dirty="0" smtClean="0"/>
              <a:t>Formation of the Continental Congress.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Gun Debacle</a:t>
            </a:r>
            <a:endParaRPr lang="en-US" dirty="0"/>
          </a:p>
        </p:txBody>
      </p:sp>
      <p:sp>
        <p:nvSpPr>
          <p:cNvPr id="3" name="Content Placeholder 2"/>
          <p:cNvSpPr>
            <a:spLocks noGrp="1"/>
          </p:cNvSpPr>
          <p:nvPr>
            <p:ph idx="1"/>
          </p:nvPr>
        </p:nvSpPr>
        <p:spPr/>
        <p:txBody>
          <a:bodyPr/>
          <a:lstStyle/>
          <a:p>
            <a:r>
              <a:rPr lang="en-US" dirty="0" smtClean="0"/>
              <a:t>The particular provisions of the Coercive Acts were offensive to Americans, but it was the possibility that the British might deploy the army to enforce them that primed many colonists for armed resistance.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Debacle	</a:t>
            </a:r>
            <a:endParaRPr lang="en-US" dirty="0"/>
          </a:p>
        </p:txBody>
      </p:sp>
      <p:sp>
        <p:nvSpPr>
          <p:cNvPr id="3" name="Content Placeholder 2"/>
          <p:cNvSpPr>
            <a:spLocks noGrp="1"/>
          </p:cNvSpPr>
          <p:nvPr>
            <p:ph idx="1"/>
          </p:nvPr>
        </p:nvSpPr>
        <p:spPr/>
        <p:txBody>
          <a:bodyPr/>
          <a:lstStyle/>
          <a:p>
            <a:r>
              <a:rPr lang="en-US" dirty="0" smtClean="0"/>
              <a:t>1. A </a:t>
            </a:r>
            <a:r>
              <a:rPr lang="en-US" dirty="0" smtClean="0"/>
              <a:t>sudden, disastrous collapse, downfall, or defeat; a rout. 2. A total, often ludicrous failure. 3. The breaking up of ice in a river. 4. A violent flood.</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Gun Debacle</a:t>
            </a:r>
            <a:endParaRPr lang="en-US" dirty="0"/>
          </a:p>
        </p:txBody>
      </p:sp>
      <p:sp>
        <p:nvSpPr>
          <p:cNvPr id="3" name="Content Placeholder 2"/>
          <p:cNvSpPr>
            <a:spLocks noGrp="1"/>
          </p:cNvSpPr>
          <p:nvPr>
            <p:ph idx="1"/>
          </p:nvPr>
        </p:nvSpPr>
        <p:spPr/>
        <p:txBody>
          <a:bodyPr/>
          <a:lstStyle/>
          <a:p>
            <a:r>
              <a:rPr lang="en-US" dirty="0" smtClean="0"/>
              <a:t>The Patriots of Lancaster County, Pennsylvania, resolved: “That in the event of Great Britain attempting to force unjust laws upon us by the strength of arms, our cause we leave to heaven and our rifles.” </a:t>
            </a:r>
            <a:endParaRPr lang="en-US" dirty="0" smtClean="0"/>
          </a:p>
          <a:p>
            <a:r>
              <a:rPr lang="en-US" dirty="0" smtClean="0"/>
              <a:t>A </a:t>
            </a:r>
            <a:r>
              <a:rPr lang="en-US" dirty="0" smtClean="0"/>
              <a:t>South Carolina newspaper essay, reprinted in Virginia, urged that any law that had to be enforced by the military was necessarily illegitimate.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260350"/>
            <a:ext cx="8642350" cy="1187450"/>
          </a:xfrm>
        </p:spPr>
        <p:txBody>
          <a:bodyPr/>
          <a:lstStyle/>
          <a:p>
            <a:r>
              <a:rPr lang="en-US" dirty="0" smtClean="0"/>
              <a:t>Can you place these in order? </a:t>
            </a:r>
            <a:br>
              <a:rPr lang="en-US" dirty="0" smtClean="0"/>
            </a:br>
            <a:r>
              <a:rPr lang="en-US" dirty="0" smtClean="0"/>
              <a:t>Do you know what they did?</a:t>
            </a:r>
            <a:endParaRPr lang="en-US" dirty="0"/>
          </a:p>
        </p:txBody>
      </p:sp>
      <p:sp>
        <p:nvSpPr>
          <p:cNvPr id="3" name="Content Placeholder 2"/>
          <p:cNvSpPr>
            <a:spLocks noGrp="1"/>
          </p:cNvSpPr>
          <p:nvPr>
            <p:ph idx="1"/>
          </p:nvPr>
        </p:nvSpPr>
        <p:spPr/>
        <p:txBody>
          <a:bodyPr/>
          <a:lstStyle/>
          <a:p>
            <a:r>
              <a:rPr lang="en-US" sz="1800" dirty="0" smtClean="0"/>
              <a:t>Sons of Liberty</a:t>
            </a:r>
          </a:p>
          <a:p>
            <a:r>
              <a:rPr lang="en-US" sz="1800" dirty="0" smtClean="0"/>
              <a:t>Molasses </a:t>
            </a:r>
            <a:r>
              <a:rPr lang="en-US" sz="1800" dirty="0" smtClean="0"/>
              <a:t>Act (Sugar and Molasses Act </a:t>
            </a:r>
            <a:r>
              <a:rPr lang="en-US" sz="1800" dirty="0" smtClean="0"/>
              <a:t>of)</a:t>
            </a:r>
            <a:endParaRPr lang="en-US" sz="1800" dirty="0" smtClean="0"/>
          </a:p>
          <a:p>
            <a:r>
              <a:rPr lang="en-US" sz="1800" dirty="0" smtClean="0"/>
              <a:t>Declaratory Act</a:t>
            </a:r>
          </a:p>
          <a:p>
            <a:r>
              <a:rPr lang="en-US" sz="1800" dirty="0" smtClean="0"/>
              <a:t>The </a:t>
            </a:r>
            <a:r>
              <a:rPr lang="en-US" sz="1800" dirty="0" smtClean="0"/>
              <a:t>Sugar </a:t>
            </a:r>
            <a:r>
              <a:rPr lang="en-US" sz="1800" dirty="0" smtClean="0"/>
              <a:t>Act</a:t>
            </a:r>
            <a:endParaRPr lang="en-US" sz="1800" dirty="0" smtClean="0"/>
          </a:p>
          <a:p>
            <a:r>
              <a:rPr lang="en-US" sz="1800" dirty="0" smtClean="0"/>
              <a:t>WAR! </a:t>
            </a:r>
            <a:r>
              <a:rPr lang="en-US" sz="1800" dirty="0" err="1" smtClean="0"/>
              <a:t>Hoo</a:t>
            </a:r>
            <a:r>
              <a:rPr lang="en-US" sz="1800" dirty="0" smtClean="0"/>
              <a:t>, Yeah, What is it good for?</a:t>
            </a:r>
          </a:p>
          <a:p>
            <a:r>
              <a:rPr lang="en-US" sz="1800" dirty="0" smtClean="0"/>
              <a:t>The </a:t>
            </a:r>
            <a:r>
              <a:rPr lang="en-US" sz="1800" dirty="0" smtClean="0"/>
              <a:t>Stamp </a:t>
            </a:r>
            <a:r>
              <a:rPr lang="en-US" sz="1800" dirty="0" smtClean="0"/>
              <a:t>Act</a:t>
            </a:r>
            <a:endParaRPr lang="en-US" sz="1800" dirty="0" smtClean="0"/>
          </a:p>
          <a:p>
            <a:r>
              <a:rPr lang="en-US" sz="1800" dirty="0" smtClean="0"/>
              <a:t>Townshend </a:t>
            </a:r>
            <a:r>
              <a:rPr lang="en-US" sz="1800" dirty="0" smtClean="0"/>
              <a:t>Revenue </a:t>
            </a:r>
            <a:r>
              <a:rPr lang="en-US" sz="1800" dirty="0" smtClean="0"/>
              <a:t>Acts</a:t>
            </a:r>
            <a:endParaRPr lang="en-US" sz="1800" dirty="0" smtClean="0"/>
          </a:p>
          <a:p>
            <a:r>
              <a:rPr lang="en-US" sz="1800" dirty="0" smtClean="0"/>
              <a:t>Proclamation of 17</a:t>
            </a:r>
            <a:r>
              <a:rPr lang="en-US" sz="1800" dirty="0" smtClean="0"/>
              <a:t>??</a:t>
            </a:r>
          </a:p>
          <a:p>
            <a:r>
              <a:rPr lang="en-US" sz="1800" dirty="0" smtClean="0"/>
              <a:t>Boston Massacre</a:t>
            </a:r>
            <a:endParaRPr lang="en-US" sz="1800" dirty="0" smtClean="0"/>
          </a:p>
          <a:p>
            <a:r>
              <a:rPr lang="en-US" sz="1800" dirty="0" smtClean="0"/>
              <a:t>The Tea </a:t>
            </a:r>
            <a:r>
              <a:rPr lang="en-US" sz="1800" dirty="0" smtClean="0"/>
              <a:t>Act</a:t>
            </a:r>
            <a:endParaRPr lang="en-US" sz="1800" dirty="0" smtClean="0"/>
          </a:p>
          <a:p>
            <a:r>
              <a:rPr lang="en-US" sz="1800" dirty="0" smtClean="0"/>
              <a:t>Coercive </a:t>
            </a:r>
            <a:r>
              <a:rPr lang="en-US" sz="1800" dirty="0" smtClean="0"/>
              <a:t>Acts (Intolerable Acts</a:t>
            </a:r>
            <a:r>
              <a:rPr lang="en-US" sz="1800" dirty="0" smtClean="0"/>
              <a:t>)</a:t>
            </a:r>
            <a:endParaRPr lang="en-US" sz="1800" dirty="0" smtClean="0"/>
          </a:p>
          <a:p>
            <a:r>
              <a:rPr lang="en-US" sz="1800" dirty="0" smtClean="0"/>
              <a:t>The Quartering Act</a:t>
            </a:r>
          </a:p>
          <a:p>
            <a:r>
              <a:rPr lang="en-US" sz="1800" dirty="0" smtClean="0"/>
              <a:t>Boston Tea Party</a:t>
            </a:r>
          </a:p>
          <a:p>
            <a:r>
              <a:rPr lang="en-US" sz="1800" dirty="0" smtClean="0"/>
              <a:t>The </a:t>
            </a:r>
            <a:r>
              <a:rPr lang="en-US" sz="1800" dirty="0" smtClean="0"/>
              <a:t>Currency Act</a:t>
            </a:r>
          </a:p>
          <a:p>
            <a:r>
              <a:rPr lang="en-US" sz="1800" dirty="0" smtClean="0"/>
              <a:t>First </a:t>
            </a:r>
            <a:r>
              <a:rPr lang="en-US" sz="1800" dirty="0" smtClean="0"/>
              <a:t>Continental </a:t>
            </a:r>
            <a:r>
              <a:rPr lang="en-US" sz="1800" dirty="0" smtClean="0"/>
              <a:t>Congress</a:t>
            </a:r>
            <a:endParaRPr lang="en-US" sz="18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Gun Debacle</a:t>
            </a:r>
            <a:endParaRPr lang="en-US" dirty="0"/>
          </a:p>
        </p:txBody>
      </p:sp>
      <p:sp>
        <p:nvSpPr>
          <p:cNvPr id="3" name="Content Placeholder 2"/>
          <p:cNvSpPr>
            <a:spLocks noGrp="1"/>
          </p:cNvSpPr>
          <p:nvPr>
            <p:ph idx="1"/>
          </p:nvPr>
        </p:nvSpPr>
        <p:spPr/>
        <p:txBody>
          <a:bodyPr/>
          <a:lstStyle/>
          <a:p>
            <a:r>
              <a:rPr lang="en-US" sz="2800" dirty="0" smtClean="0"/>
              <a:t>The Royal Governor of Massachusetts, General Thomas Gage, had forbidden town meetings from taking place more than once a year. </a:t>
            </a:r>
            <a:endParaRPr lang="en-US" sz="2800" dirty="0" smtClean="0"/>
          </a:p>
          <a:p>
            <a:r>
              <a:rPr lang="en-US" sz="2800" dirty="0" smtClean="0"/>
              <a:t>When </a:t>
            </a:r>
            <a:r>
              <a:rPr lang="en-US" sz="2800" dirty="0" smtClean="0"/>
              <a:t>he dispatched the Redcoats to break up an illegal town meeting in Salem, 3000 armed Americans appeared in response, and the British retreated. </a:t>
            </a:r>
            <a:endParaRPr lang="en-US" sz="2800" dirty="0" smtClean="0"/>
          </a:p>
          <a:p>
            <a:pPr lvl="1"/>
            <a:r>
              <a:rPr lang="en-US" sz="2400" dirty="0" smtClean="0"/>
              <a:t>Gage’s </a:t>
            </a:r>
            <a:r>
              <a:rPr lang="en-US" sz="2400" dirty="0" smtClean="0"/>
              <a:t>aide John Andrews explained that everyone in the area aged 16 years or older owned a gun and plenty of gunpowder.</a:t>
            </a: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Gun Debacle</a:t>
            </a:r>
            <a:endParaRPr lang="en-US" dirty="0"/>
          </a:p>
        </p:txBody>
      </p:sp>
      <p:sp>
        <p:nvSpPr>
          <p:cNvPr id="3" name="Content Placeholder 2"/>
          <p:cNvSpPr>
            <a:spLocks noGrp="1"/>
          </p:cNvSpPr>
          <p:nvPr>
            <p:ph idx="1"/>
          </p:nvPr>
        </p:nvSpPr>
        <p:spPr/>
        <p:txBody>
          <a:bodyPr/>
          <a:lstStyle/>
          <a:p>
            <a:r>
              <a:rPr lang="en-US" sz="2800" dirty="0" smtClean="0"/>
              <a:t>Military rule would be difficult to impose on an armed populace. </a:t>
            </a:r>
            <a:endParaRPr lang="en-US" sz="2800" dirty="0" smtClean="0"/>
          </a:p>
          <a:p>
            <a:r>
              <a:rPr lang="en-US" sz="2800" dirty="0" smtClean="0"/>
              <a:t>Gage </a:t>
            </a:r>
            <a:r>
              <a:rPr lang="en-US" sz="2800" dirty="0" smtClean="0"/>
              <a:t>had only 2,000 troops in Boston. </a:t>
            </a:r>
            <a:endParaRPr lang="en-US" sz="2800" dirty="0" smtClean="0"/>
          </a:p>
          <a:p>
            <a:pPr lvl="1"/>
            <a:r>
              <a:rPr lang="en-US" sz="2400" dirty="0" smtClean="0"/>
              <a:t>There </a:t>
            </a:r>
            <a:r>
              <a:rPr lang="en-US" sz="2400" dirty="0" smtClean="0"/>
              <a:t>were thousands of armed men in Boston alone, and more in the surrounding area. </a:t>
            </a:r>
            <a:endParaRPr lang="en-US" sz="2400" dirty="0" smtClean="0"/>
          </a:p>
          <a:p>
            <a:r>
              <a:rPr lang="en-US" sz="2800" dirty="0" smtClean="0"/>
              <a:t>One </a:t>
            </a:r>
            <a:r>
              <a:rPr lang="en-US" sz="2800" dirty="0" smtClean="0"/>
              <a:t>response to the problem was to deprive the Americans of gunpowder</a:t>
            </a:r>
            <a:r>
              <a:rPr lang="en-US" sz="2800" dirty="0" smtClean="0"/>
              <a:t>.</a:t>
            </a:r>
          </a:p>
          <a:p>
            <a:pPr lvl="1"/>
            <a:r>
              <a:rPr lang="en-US" sz="2000" dirty="0" smtClean="0"/>
              <a:t>I won’t mention the recent run on ammo in America…</a:t>
            </a:r>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Gun Debacle</a:t>
            </a:r>
            <a:endParaRPr lang="en-US" dirty="0"/>
          </a:p>
        </p:txBody>
      </p:sp>
      <p:sp>
        <p:nvSpPr>
          <p:cNvPr id="3" name="Content Placeholder 2"/>
          <p:cNvSpPr>
            <a:spLocks noGrp="1"/>
          </p:cNvSpPr>
          <p:nvPr>
            <p:ph idx="1"/>
          </p:nvPr>
        </p:nvSpPr>
        <p:spPr/>
        <p:txBody>
          <a:bodyPr/>
          <a:lstStyle/>
          <a:p>
            <a:r>
              <a:rPr lang="en-US" sz="2800" dirty="0" smtClean="0"/>
              <a:t>You can guess what </a:t>
            </a:r>
            <a:r>
              <a:rPr lang="en-US" sz="2800" smtClean="0"/>
              <a:t>happened.</a:t>
            </a:r>
            <a:endParaRPr lang="en-US" sz="28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Continental Congress</a:t>
            </a:r>
            <a:endParaRPr lang="en-US" dirty="0"/>
          </a:p>
        </p:txBody>
      </p:sp>
      <p:sp>
        <p:nvSpPr>
          <p:cNvPr id="3" name="Content Placeholder 2"/>
          <p:cNvSpPr>
            <a:spLocks noGrp="1"/>
          </p:cNvSpPr>
          <p:nvPr>
            <p:ph idx="1"/>
          </p:nvPr>
        </p:nvSpPr>
        <p:spPr/>
        <p:txBody>
          <a:bodyPr/>
          <a:lstStyle/>
          <a:p>
            <a:r>
              <a:rPr lang="en-US" dirty="0" smtClean="0"/>
              <a:t>The First Continental Congress was a meeting of delegates from twelve of the thirteen colonies that met on September 5 to October 26, 1774 at Carpenters' Hall in Philadelphia, Pennsylvania</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Continental Congress</a:t>
            </a:r>
            <a:endParaRPr lang="en-US" dirty="0"/>
          </a:p>
        </p:txBody>
      </p:sp>
      <p:sp>
        <p:nvSpPr>
          <p:cNvPr id="3" name="Content Placeholder 2"/>
          <p:cNvSpPr>
            <a:spLocks noGrp="1"/>
          </p:cNvSpPr>
          <p:nvPr>
            <p:ph idx="1"/>
          </p:nvPr>
        </p:nvSpPr>
        <p:spPr/>
        <p:txBody>
          <a:bodyPr/>
          <a:lstStyle/>
          <a:p>
            <a:r>
              <a:rPr lang="en-US" sz="2400" dirty="0" smtClean="0"/>
              <a:t>The Congress was attended by 356 delegates appointed by the legislatures of the thirteen colonies which were hoping for British assistance with Native American problems on its frontier</a:t>
            </a:r>
            <a:r>
              <a:rPr lang="en-US" sz="2400" dirty="0" smtClean="0"/>
              <a:t>.</a:t>
            </a:r>
            <a:endParaRPr lang="en-US" sz="2400" dirty="0" smtClean="0"/>
          </a:p>
          <a:p>
            <a:r>
              <a:rPr lang="en-US" sz="2400" dirty="0" smtClean="0"/>
              <a:t>The Congress met briefly to consider options, including an economic boycott of British trade; rights and grievances; and petitioned King George III for redress of those grievances</a:t>
            </a:r>
            <a:r>
              <a:rPr lang="en-US" sz="2400" dirty="0" smtClean="0"/>
              <a:t>.</a:t>
            </a:r>
            <a:endParaRPr lang="en-US" sz="2400" dirty="0" smtClean="0"/>
          </a:p>
          <a:p>
            <a:r>
              <a:rPr lang="en-US" sz="2400" dirty="0" smtClean="0"/>
              <a:t>The Congress also called for another Continental Congress in the event that their petition was unsuccessful in halting enforcement of the Intolerable Acts.</a:t>
            </a: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Continental Congress</a:t>
            </a:r>
            <a:endParaRPr lang="en-US" dirty="0"/>
          </a:p>
        </p:txBody>
      </p:sp>
      <p:sp>
        <p:nvSpPr>
          <p:cNvPr id="3" name="Content Placeholder 2"/>
          <p:cNvSpPr>
            <a:spLocks noGrp="1"/>
          </p:cNvSpPr>
          <p:nvPr>
            <p:ph idx="1"/>
          </p:nvPr>
        </p:nvSpPr>
        <p:spPr/>
        <p:txBody>
          <a:bodyPr/>
          <a:lstStyle/>
          <a:p>
            <a:r>
              <a:rPr lang="en-US" dirty="0" smtClean="0"/>
              <a:t>VIDEO TIME!</a:t>
            </a:r>
          </a:p>
          <a:p>
            <a:endParaRPr lang="en-US" dirty="0"/>
          </a:p>
        </p:txBody>
      </p:sp>
      <p:pic>
        <p:nvPicPr>
          <p:cNvPr id="4" name="Continental Congress - I Have Looked for Our Rights.mp4">
            <a:hlinkClick r:id="" action="ppaction://media"/>
          </p:cNvPr>
          <p:cNvPicPr>
            <a:picLocks noRot="1" noChangeAspect="1"/>
          </p:cNvPicPr>
          <p:nvPr>
            <a:videoFile r:link="rId1"/>
          </p:nvPr>
        </p:nvPicPr>
        <p:blipFill>
          <a:blip r:embed="rId3" cstate="print"/>
          <a:stretch>
            <a:fillRect/>
          </a:stretch>
        </p:blipFill>
        <p:spPr>
          <a:xfrm>
            <a:off x="1524000" y="2209800"/>
            <a:ext cx="5892800" cy="44196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Continental </a:t>
            </a:r>
            <a:r>
              <a:rPr lang="en-US" dirty="0" smtClean="0"/>
              <a:t>Congress - Result</a:t>
            </a:r>
            <a:endParaRPr lang="en-US" dirty="0"/>
          </a:p>
        </p:txBody>
      </p:sp>
      <p:sp>
        <p:nvSpPr>
          <p:cNvPr id="3" name="Content Placeholder 2"/>
          <p:cNvSpPr>
            <a:spLocks noGrp="1"/>
          </p:cNvSpPr>
          <p:nvPr>
            <p:ph idx="1"/>
          </p:nvPr>
        </p:nvSpPr>
        <p:spPr/>
        <p:txBody>
          <a:bodyPr/>
          <a:lstStyle/>
          <a:p>
            <a:r>
              <a:rPr lang="en-US" sz="2800" dirty="0" smtClean="0"/>
              <a:t>The Continental Congress created the </a:t>
            </a:r>
            <a:r>
              <a:rPr lang="en-US" sz="2800" b="1" i="1" u="sng" dirty="0" smtClean="0"/>
              <a:t>Continental Association</a:t>
            </a:r>
            <a:r>
              <a:rPr lang="en-US" sz="2800" dirty="0" smtClean="0"/>
              <a:t>, an agreement to boycott British goods and, if that did not get the Coercive Acts reversed after a year, to stop exporting goods to Great Britain as well. </a:t>
            </a:r>
            <a:endParaRPr lang="en-US" sz="2800" dirty="0" smtClean="0"/>
          </a:p>
          <a:p>
            <a:r>
              <a:rPr lang="en-US" sz="2800" dirty="0" smtClean="0"/>
              <a:t>The </a:t>
            </a:r>
            <a:r>
              <a:rPr lang="en-US" sz="2800" dirty="0" smtClean="0"/>
              <a:t>Congress also pledged to support Massachusetts in case of attack, which meant that all of the colonies would become involved when the American Revolutionary War began at Lexington and Concord</a:t>
            </a:r>
            <a:r>
              <a:rPr lang="en-US" sz="2800" dirty="0" smtClean="0"/>
              <a:t>.</a:t>
            </a:r>
            <a:endParaRPr lang="en-US"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 Answers</a:t>
            </a:r>
            <a:endParaRPr lang="en-US" dirty="0"/>
          </a:p>
        </p:txBody>
      </p:sp>
      <p:sp>
        <p:nvSpPr>
          <p:cNvPr id="3" name="Content Placeholder 2"/>
          <p:cNvSpPr>
            <a:spLocks noGrp="1"/>
          </p:cNvSpPr>
          <p:nvPr>
            <p:ph idx="1"/>
          </p:nvPr>
        </p:nvSpPr>
        <p:spPr/>
        <p:txBody>
          <a:bodyPr/>
          <a:lstStyle/>
          <a:p>
            <a:r>
              <a:rPr lang="en-US" sz="1800" dirty="0" smtClean="0"/>
              <a:t>Molasses Act (Sugar and Molasses Act of 1733)</a:t>
            </a:r>
          </a:p>
          <a:p>
            <a:r>
              <a:rPr lang="en-US" sz="1800" dirty="0" smtClean="0"/>
              <a:t>Proclamation of 1763 </a:t>
            </a:r>
          </a:p>
          <a:p>
            <a:r>
              <a:rPr lang="en-US" sz="1800" dirty="0" smtClean="0"/>
              <a:t>The Sugar Act 1764</a:t>
            </a:r>
          </a:p>
          <a:p>
            <a:r>
              <a:rPr lang="en-US" sz="1800" dirty="0" smtClean="0"/>
              <a:t>The Currency Act 1764</a:t>
            </a:r>
          </a:p>
          <a:p>
            <a:r>
              <a:rPr lang="en-US" sz="1800" dirty="0" smtClean="0"/>
              <a:t>The Stamp Act 1765</a:t>
            </a:r>
          </a:p>
          <a:p>
            <a:r>
              <a:rPr lang="en-US" sz="1800" dirty="0" smtClean="0"/>
              <a:t>The Quartering Act 1765</a:t>
            </a:r>
          </a:p>
          <a:p>
            <a:r>
              <a:rPr lang="en-US" sz="1800" dirty="0" smtClean="0"/>
              <a:t>Sons of Liberty 1765</a:t>
            </a:r>
          </a:p>
          <a:p>
            <a:r>
              <a:rPr lang="en-US" sz="1800" dirty="0" smtClean="0"/>
              <a:t>Declaratory Act 1766</a:t>
            </a:r>
          </a:p>
          <a:p>
            <a:r>
              <a:rPr lang="en-US" sz="1800" dirty="0" smtClean="0"/>
              <a:t>Townshend Revenue Acts 1767</a:t>
            </a:r>
          </a:p>
          <a:p>
            <a:r>
              <a:rPr lang="en-US" sz="1800" dirty="0" smtClean="0"/>
              <a:t>Boston Massacre 1770</a:t>
            </a:r>
          </a:p>
          <a:p>
            <a:r>
              <a:rPr lang="en-US" sz="1800" dirty="0" smtClean="0"/>
              <a:t>The Tea Act 1773</a:t>
            </a:r>
          </a:p>
          <a:p>
            <a:r>
              <a:rPr lang="en-US" sz="1800" dirty="0" smtClean="0"/>
              <a:t>Boston Tea Party Dec. 16, 1773</a:t>
            </a:r>
          </a:p>
          <a:p>
            <a:r>
              <a:rPr lang="en-US" sz="1800" dirty="0" smtClean="0"/>
              <a:t>Coercive Acts (Intolerable Acts) 1774</a:t>
            </a:r>
          </a:p>
          <a:p>
            <a:r>
              <a:rPr lang="en-US" sz="1800" dirty="0" smtClean="0"/>
              <a:t>First Continental Congress</a:t>
            </a:r>
          </a:p>
          <a:p>
            <a:r>
              <a:rPr lang="en-US" sz="1800" dirty="0" smtClean="0"/>
              <a:t>WAR! </a:t>
            </a:r>
            <a:r>
              <a:rPr lang="en-US" sz="1800" dirty="0" err="1" smtClean="0"/>
              <a:t>Hoo</a:t>
            </a:r>
            <a:r>
              <a:rPr lang="en-US" sz="1800" dirty="0" smtClean="0"/>
              <a:t>, Yeah, What is it good for</a:t>
            </a:r>
            <a:r>
              <a:rPr lang="en-US" sz="1800" dirty="0" smtClean="0"/>
              <a:t>?</a:t>
            </a:r>
            <a:endParaRPr lang="en-US" sz="1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Remember from last time?</a:t>
            </a:r>
            <a:endParaRPr lang="en-US" b="1" dirty="0"/>
          </a:p>
        </p:txBody>
      </p:sp>
      <p:sp>
        <p:nvSpPr>
          <p:cNvPr id="3" name="Content Placeholder 2"/>
          <p:cNvSpPr>
            <a:spLocks noGrp="1"/>
          </p:cNvSpPr>
          <p:nvPr>
            <p:ph idx="1"/>
          </p:nvPr>
        </p:nvSpPr>
        <p:spPr/>
        <p:txBody>
          <a:bodyPr/>
          <a:lstStyle/>
          <a:p>
            <a:r>
              <a:rPr lang="en-US" dirty="0" smtClean="0"/>
              <a:t>Next Time:</a:t>
            </a:r>
          </a:p>
          <a:p>
            <a:pPr lvl="1"/>
            <a:r>
              <a:rPr lang="en-US" dirty="0" smtClean="0"/>
              <a:t>Coercive Acts</a:t>
            </a:r>
          </a:p>
          <a:p>
            <a:pPr lvl="1"/>
            <a:r>
              <a:rPr lang="en-US" dirty="0" smtClean="0"/>
              <a:t>Disarming of Americans</a:t>
            </a:r>
          </a:p>
          <a:p>
            <a:pPr lvl="1"/>
            <a:r>
              <a:rPr lang="en-US" dirty="0" smtClean="0"/>
              <a:t>Continental </a:t>
            </a:r>
            <a:r>
              <a:rPr lang="en-US" dirty="0" smtClean="0"/>
              <a:t>Congress</a:t>
            </a:r>
          </a:p>
          <a:p>
            <a:pPr lvl="1"/>
            <a:r>
              <a:rPr lang="en-US" dirty="0" smtClean="0"/>
              <a:t>A </a:t>
            </a:r>
            <a:r>
              <a:rPr lang="en-US" dirty="0" smtClean="0"/>
              <a:t>certain declaration of something</a:t>
            </a:r>
            <a:r>
              <a:rPr lang="en-US" dirty="0" smtClean="0"/>
              <a:t>…</a:t>
            </a:r>
          </a:p>
          <a:p>
            <a:pPr lvl="1"/>
            <a:endParaRPr lang="en-US" dirty="0" smtClean="0"/>
          </a:p>
          <a:p>
            <a:pPr lvl="1"/>
            <a:r>
              <a:rPr lang="en-US" dirty="0" smtClean="0"/>
              <a:t>Okay?</a:t>
            </a:r>
          </a:p>
          <a:p>
            <a:pPr lvl="2"/>
            <a:r>
              <a:rPr lang="en-US" dirty="0" smtClean="0"/>
              <a:t>Let’s go!</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Coercive </a:t>
            </a:r>
            <a:r>
              <a:rPr lang="en-US" dirty="0" smtClean="0"/>
              <a:t>Acts</a:t>
            </a:r>
            <a:endParaRPr lang="en-US" dirty="0"/>
          </a:p>
        </p:txBody>
      </p:sp>
      <p:sp>
        <p:nvSpPr>
          <p:cNvPr id="3" name="Content Placeholder 2"/>
          <p:cNvSpPr>
            <a:spLocks noGrp="1"/>
          </p:cNvSpPr>
          <p:nvPr>
            <p:ph idx="1"/>
          </p:nvPr>
        </p:nvSpPr>
        <p:spPr/>
        <p:txBody>
          <a:bodyPr/>
          <a:lstStyle/>
          <a:p>
            <a:r>
              <a:rPr lang="en-US" dirty="0" smtClean="0"/>
              <a:t>The Intolerable Acts was the American Patriots' name for a series of punitive laws passed by the British Parliament in 1774 after the Boston Tea party. </a:t>
            </a:r>
            <a:endParaRPr lang="en-US" dirty="0" smtClean="0"/>
          </a:p>
          <a:p>
            <a:r>
              <a:rPr lang="en-US" dirty="0" smtClean="0"/>
              <a:t>They </a:t>
            </a:r>
            <a:r>
              <a:rPr lang="en-US" dirty="0" smtClean="0"/>
              <a:t>were meant to punish the Massachusetts colonists for their defiance in throwing a large tea shipment into Boston harbor. </a:t>
            </a:r>
            <a:endParaRPr lang="en-US" dirty="0" smtClean="0"/>
          </a:p>
          <a:p>
            <a:pPr lvl="1"/>
            <a:r>
              <a:rPr lang="en-US" dirty="0" smtClean="0"/>
              <a:t>In </a:t>
            </a:r>
            <a:r>
              <a:rPr lang="en-US" dirty="0" smtClean="0"/>
              <a:t>Great Britain, these laws were referred to as the Coercive Acts.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Coercive </a:t>
            </a:r>
            <a:r>
              <a:rPr lang="en-US" dirty="0" smtClean="0"/>
              <a:t>Acts - Overview</a:t>
            </a:r>
            <a:endParaRPr lang="en-US" dirty="0"/>
          </a:p>
        </p:txBody>
      </p:sp>
      <p:sp>
        <p:nvSpPr>
          <p:cNvPr id="3" name="Content Placeholder 2"/>
          <p:cNvSpPr>
            <a:spLocks noGrp="1"/>
          </p:cNvSpPr>
          <p:nvPr>
            <p:ph idx="1"/>
          </p:nvPr>
        </p:nvSpPr>
        <p:spPr/>
        <p:txBody>
          <a:bodyPr/>
          <a:lstStyle/>
          <a:p>
            <a:r>
              <a:rPr lang="en-US" dirty="0" smtClean="0"/>
              <a:t>British </a:t>
            </a:r>
            <a:r>
              <a:rPr lang="en-US" dirty="0" smtClean="0"/>
              <a:t>Parliament hoped these punitive measures would, by making an example of Massachusetts, reverse the trend of colonial resistance to parliamentary authority that had begun with the 1765 Stamp </a:t>
            </a:r>
            <a:r>
              <a:rPr lang="en-US" dirty="0" smtClean="0"/>
              <a:t>Act.</a:t>
            </a:r>
          </a:p>
          <a:p>
            <a:pPr lvl="1"/>
            <a:r>
              <a:rPr lang="en-US" sz="1600" dirty="0" smtClean="0"/>
              <a:t>A </a:t>
            </a:r>
            <a:r>
              <a:rPr lang="en-US" sz="1600" dirty="0" smtClean="0"/>
              <a:t>fifth act, the Quebec Act, enlarged the boundaries of what was then the Province of Quebec and instituted reforms generally favorable to the French Catholic inhabitants of the region; although unrelated to the other four Acts, it was passed in the same legislative session and seen by the colonists as one of the Intolerable Acts.</a:t>
            </a: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Coercive Acts</a:t>
            </a:r>
            <a:endParaRPr lang="en-US" dirty="0"/>
          </a:p>
        </p:txBody>
      </p:sp>
      <p:sp>
        <p:nvSpPr>
          <p:cNvPr id="3" name="Content Placeholder 2"/>
          <p:cNvSpPr>
            <a:spLocks noGrp="1"/>
          </p:cNvSpPr>
          <p:nvPr>
            <p:ph idx="1"/>
          </p:nvPr>
        </p:nvSpPr>
        <p:spPr/>
        <p:txBody>
          <a:bodyPr/>
          <a:lstStyle/>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r>
              <a:rPr lang="en-US" sz="1200" dirty="0" smtClean="0"/>
              <a:t>This </a:t>
            </a:r>
            <a:r>
              <a:rPr lang="en-US" sz="1200" dirty="0" smtClean="0"/>
              <a:t>Patriot cartoon depicting the Coercive Acts as the forcing of tea on an American woman (a symbol of the American colonies) was copied and distributed in the Thirteen Colonies.</a:t>
            </a:r>
            <a:endParaRPr lang="en-US" sz="1200" dirty="0"/>
          </a:p>
        </p:txBody>
      </p:sp>
      <p:pic>
        <p:nvPicPr>
          <p:cNvPr id="4" name="Picture 3" descr="Rape Boston.jpg"/>
          <p:cNvPicPr>
            <a:picLocks noChangeAspect="1"/>
          </p:cNvPicPr>
          <p:nvPr/>
        </p:nvPicPr>
        <p:blipFill>
          <a:blip r:embed="rId2" cstate="print"/>
          <a:stretch>
            <a:fillRect/>
          </a:stretch>
        </p:blipFill>
        <p:spPr>
          <a:xfrm>
            <a:off x="990600" y="1143000"/>
            <a:ext cx="7086600" cy="517077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Coercive </a:t>
            </a:r>
            <a:r>
              <a:rPr lang="en-US" dirty="0" smtClean="0"/>
              <a:t>Acts - Overview</a:t>
            </a:r>
            <a:endParaRPr lang="en-US" dirty="0"/>
          </a:p>
        </p:txBody>
      </p:sp>
      <p:sp>
        <p:nvSpPr>
          <p:cNvPr id="3" name="Content Placeholder 2"/>
          <p:cNvSpPr>
            <a:spLocks noGrp="1"/>
          </p:cNvSpPr>
          <p:nvPr>
            <p:ph idx="1"/>
          </p:nvPr>
        </p:nvSpPr>
        <p:spPr/>
        <p:txBody>
          <a:bodyPr/>
          <a:lstStyle/>
          <a:p>
            <a:r>
              <a:rPr lang="en-US" dirty="0" smtClean="0"/>
              <a:t>The acts took away Massachusetts self-government and historic rights, triggering outrage and resistance in the Thirteen </a:t>
            </a:r>
            <a:r>
              <a:rPr lang="en-US" dirty="0" smtClean="0"/>
              <a:t>Colonies.</a:t>
            </a:r>
          </a:p>
          <a:p>
            <a:pPr lvl="1"/>
            <a:r>
              <a:rPr lang="en-US" dirty="0" smtClean="0"/>
              <a:t>Or more to the point, they were “the last straw.”</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Coercive </a:t>
            </a:r>
            <a:r>
              <a:rPr lang="en-US" dirty="0" smtClean="0"/>
              <a:t>Acts - Details</a:t>
            </a:r>
            <a:endParaRPr lang="en-US" dirty="0"/>
          </a:p>
        </p:txBody>
      </p:sp>
      <p:sp>
        <p:nvSpPr>
          <p:cNvPr id="3" name="Content Placeholder 2"/>
          <p:cNvSpPr>
            <a:spLocks noGrp="1"/>
          </p:cNvSpPr>
          <p:nvPr>
            <p:ph idx="1"/>
          </p:nvPr>
        </p:nvSpPr>
        <p:spPr/>
        <p:txBody>
          <a:bodyPr/>
          <a:lstStyle/>
          <a:p>
            <a:r>
              <a:rPr lang="en-US" sz="2400" b="1" dirty="0" smtClean="0"/>
              <a:t>Boston Port Act</a:t>
            </a:r>
            <a:r>
              <a:rPr lang="en-US" sz="2400" dirty="0" smtClean="0"/>
              <a:t> (June 1, 1774)</a:t>
            </a:r>
          </a:p>
          <a:p>
            <a:r>
              <a:rPr lang="en-US" sz="2400" b="1" dirty="0" smtClean="0"/>
              <a:t>Administration </a:t>
            </a:r>
            <a:r>
              <a:rPr lang="en-US" sz="2400" b="1" dirty="0" smtClean="0"/>
              <a:t>of Justice Act</a:t>
            </a:r>
            <a:r>
              <a:rPr lang="en-US" sz="2400" dirty="0" smtClean="0"/>
              <a:t> (May 20, 1774)</a:t>
            </a:r>
          </a:p>
          <a:p>
            <a:r>
              <a:rPr lang="en-US" sz="2400" b="1" dirty="0" smtClean="0"/>
              <a:t>Massachusetts Government Act</a:t>
            </a:r>
            <a:r>
              <a:rPr lang="en-US" sz="2400" dirty="0" smtClean="0"/>
              <a:t> (May 20, </a:t>
            </a:r>
            <a:r>
              <a:rPr lang="en-US" sz="2400" dirty="0" smtClean="0"/>
              <a:t>1774)</a:t>
            </a:r>
          </a:p>
          <a:p>
            <a:r>
              <a:rPr lang="en-US" sz="2400" b="1" dirty="0" smtClean="0"/>
              <a:t>Quartering </a:t>
            </a:r>
            <a:r>
              <a:rPr lang="en-US" sz="2400" b="1" dirty="0" smtClean="0"/>
              <a:t>Act </a:t>
            </a:r>
            <a:r>
              <a:rPr lang="en-US" sz="2400" dirty="0" smtClean="0"/>
              <a:t>(June 2, 1774)</a:t>
            </a:r>
          </a:p>
          <a:p>
            <a:endParaRPr lang="en-US" sz="2400" dirty="0"/>
          </a:p>
        </p:txBody>
      </p:sp>
    </p:spTree>
  </p:cSld>
  <p:clrMapOvr>
    <a:masterClrMapping/>
  </p:clrMapOvr>
</p:sld>
</file>

<file path=ppt/theme/theme1.xml><?xml version="1.0" encoding="utf-8"?>
<a:theme xmlns:a="http://schemas.openxmlformats.org/drawingml/2006/main" name="01140830">
  <a:themeElements>
    <a:clrScheme name="Competition 1">
      <a:dk1>
        <a:srgbClr val="000066"/>
      </a:dk1>
      <a:lt1>
        <a:srgbClr val="FFFFFF"/>
      </a:lt1>
      <a:dk2>
        <a:srgbClr val="000066"/>
      </a:dk2>
      <a:lt2>
        <a:srgbClr val="5C1F00"/>
      </a:lt2>
      <a:accent1>
        <a:srgbClr val="FF1515"/>
      </a:accent1>
      <a:accent2>
        <a:srgbClr val="381AEA"/>
      </a:accent2>
      <a:accent3>
        <a:srgbClr val="FFFFFF"/>
      </a:accent3>
      <a:accent4>
        <a:srgbClr val="000056"/>
      </a:accent4>
      <a:accent5>
        <a:srgbClr val="FFAAAA"/>
      </a:accent5>
      <a:accent6>
        <a:srgbClr val="3216D4"/>
      </a:accent6>
      <a:hlink>
        <a:srgbClr val="FFFFFF"/>
      </a:hlink>
      <a:folHlink>
        <a:srgbClr val="000000"/>
      </a:folHlink>
    </a:clrScheme>
    <a:fontScheme name="Competition">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ompetition 1">
        <a:dk1>
          <a:srgbClr val="000066"/>
        </a:dk1>
        <a:lt1>
          <a:srgbClr val="FFFFFF"/>
        </a:lt1>
        <a:dk2>
          <a:srgbClr val="000066"/>
        </a:dk2>
        <a:lt2>
          <a:srgbClr val="5C1F00"/>
        </a:lt2>
        <a:accent1>
          <a:srgbClr val="FF1515"/>
        </a:accent1>
        <a:accent2>
          <a:srgbClr val="381AEA"/>
        </a:accent2>
        <a:accent3>
          <a:srgbClr val="FFFFFF"/>
        </a:accent3>
        <a:accent4>
          <a:srgbClr val="000056"/>
        </a:accent4>
        <a:accent5>
          <a:srgbClr val="FFAAAA"/>
        </a:accent5>
        <a:accent6>
          <a:srgbClr val="3216D4"/>
        </a:accent6>
        <a:hlink>
          <a:srgbClr val="FFFFFF"/>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01140830</Template>
  <TotalTime>10198</TotalTime>
  <Words>1394</Words>
  <Application>Microsoft Office PowerPoint</Application>
  <PresentationFormat>On-screen Show (4:3)</PresentationFormat>
  <Paragraphs>148</Paragraphs>
  <Slides>27</Slides>
  <Notes>0</Notes>
  <HiddenSlides>0</HiddenSlides>
  <MMClips>1</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01140830</vt:lpstr>
      <vt:lpstr> The Flag of the Grand Union</vt:lpstr>
      <vt:lpstr>Can you place these in order?  Do you know what they did?</vt:lpstr>
      <vt:lpstr>Timeline - Answers</vt:lpstr>
      <vt:lpstr>Remember from last time?</vt:lpstr>
      <vt:lpstr>Coercive Acts</vt:lpstr>
      <vt:lpstr>Coercive Acts - Overview</vt:lpstr>
      <vt:lpstr>Coercive Acts</vt:lpstr>
      <vt:lpstr>Coercive Acts - Overview</vt:lpstr>
      <vt:lpstr>Coercive Acts - Details</vt:lpstr>
      <vt:lpstr>Coercive Acts - Details</vt:lpstr>
      <vt:lpstr>Coercive Acts - Details</vt:lpstr>
      <vt:lpstr>mandamus</vt:lpstr>
      <vt:lpstr>mandamus</vt:lpstr>
      <vt:lpstr>Coercive Acts - Details</vt:lpstr>
      <vt:lpstr>Coercive Acts - Details</vt:lpstr>
      <vt:lpstr>The American Response?</vt:lpstr>
      <vt:lpstr>The Gun Debacle</vt:lpstr>
      <vt:lpstr>Debacle </vt:lpstr>
      <vt:lpstr>The Gun Debacle</vt:lpstr>
      <vt:lpstr>The Gun Debacle</vt:lpstr>
      <vt:lpstr>The Gun Debacle</vt:lpstr>
      <vt:lpstr>The Gun Debacle</vt:lpstr>
      <vt:lpstr>Continental Congress</vt:lpstr>
      <vt:lpstr>Continental Congress</vt:lpstr>
      <vt:lpstr>Continental Congress</vt:lpstr>
      <vt:lpstr>Continental Congress - Result</vt:lpstr>
      <vt:lpstr>Slide 27</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BAIR SAYS</dc:creator>
  <cp:lastModifiedBy>Cistaro</cp:lastModifiedBy>
  <cp:revision>9</cp:revision>
  <dcterms:created xsi:type="dcterms:W3CDTF">2014-09-10T12:31:49Z</dcterms:created>
  <dcterms:modified xsi:type="dcterms:W3CDTF">2014-11-12T14:47:04Z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TC011408301033</vt:lpwstr>
  </property>
</Properties>
</file>