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3"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7DC835D-97AB-4132-BE3B-DD95CAA6205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91857-5929-4E54-AC68-7F30613701F3}"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DC835D-97AB-4132-BE3B-DD95CAA6205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DC835D-97AB-4132-BE3B-DD95CAA6205A}" type="datetimeFigureOut">
              <a:rPr lang="en-US" smtClean="0"/>
              <a:t>3/11/2015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DC835D-97AB-4132-BE3B-DD95CAA6205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DC835D-97AB-4132-BE3B-DD95CAA6205A}" type="datetimeFigureOut">
              <a:rPr lang="en-US" smtClean="0"/>
              <a:t>3/11/2015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A91857-5929-4E54-AC68-7F30613701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DC835D-97AB-4132-BE3B-DD95CAA6205A}"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DC835D-97AB-4132-BE3B-DD95CAA6205A}" type="datetimeFigureOut">
              <a:rPr lang="en-US" smtClean="0"/>
              <a:t>3/11/2015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DC835D-97AB-4132-BE3B-DD95CAA6205A}" type="datetimeFigureOut">
              <a:rPr lang="en-US" smtClean="0"/>
              <a:t>3/11/2015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C835D-97AB-4132-BE3B-DD95CAA6205A}" type="datetimeFigureOut">
              <a:rPr lang="en-US" smtClean="0"/>
              <a:t>3/11/2015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A91857-5929-4E54-AC68-7F30613701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DC835D-97AB-4132-BE3B-DD95CAA6205A}" type="datetimeFigureOut">
              <a:rPr lang="en-US" smtClean="0"/>
              <a:t>3/11/2015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A91857-5929-4E54-AC68-7F30613701F3}"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7DC835D-97AB-4132-BE3B-DD95CAA6205A}" type="datetimeFigureOut">
              <a:rPr lang="en-US" smtClean="0"/>
              <a:t>3/11/2015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3A91857-5929-4E54-AC68-7F30613701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7DC835D-97AB-4132-BE3B-DD95CAA6205A}" type="datetimeFigureOut">
              <a:rPr lang="en-US" smtClean="0"/>
              <a:t>3/11/2015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3A91857-5929-4E54-AC68-7F30613701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9600" y="304800"/>
            <a:ext cx="4724400" cy="1524000"/>
          </a:xfrm>
        </p:spPr>
        <p:txBody>
          <a:bodyPr/>
          <a:lstStyle/>
          <a:p>
            <a:r>
              <a:rPr lang="en-US" dirty="0" smtClean="0"/>
              <a:t>Team Debates</a:t>
            </a:r>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blue.jpg"/>
          <p:cNvPicPr>
            <a:picLocks noChangeAspect="1"/>
          </p:cNvPicPr>
          <p:nvPr/>
        </p:nvPicPr>
        <p:blipFill>
          <a:blip r:embed="rId2" cstate="print"/>
          <a:stretch>
            <a:fillRect/>
          </a:stretch>
        </p:blipFill>
        <p:spPr>
          <a:xfrm>
            <a:off x="3627912" y="2433638"/>
            <a:ext cx="5516088" cy="4424362"/>
          </a:xfrm>
          <a:prstGeom prst="rect">
            <a:avLst/>
          </a:prstGeom>
        </p:spPr>
      </p:pic>
      <p:pic>
        <p:nvPicPr>
          <p:cNvPr id="4" name="Picture 3" descr="red.jpg"/>
          <p:cNvPicPr>
            <a:picLocks noChangeAspect="1"/>
          </p:cNvPicPr>
          <p:nvPr/>
        </p:nvPicPr>
        <p:blipFill>
          <a:blip r:embed="rId3" cstate="print"/>
          <a:stretch>
            <a:fillRect/>
          </a:stretch>
        </p:blipFill>
        <p:spPr>
          <a:xfrm>
            <a:off x="1" y="0"/>
            <a:ext cx="4190999" cy="41407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a:t>
            </a:r>
            <a:endParaRPr lang="en-US" dirty="0"/>
          </a:p>
        </p:txBody>
      </p:sp>
      <p:sp>
        <p:nvSpPr>
          <p:cNvPr id="3" name="Content Placeholder 2"/>
          <p:cNvSpPr>
            <a:spLocks noGrp="1"/>
          </p:cNvSpPr>
          <p:nvPr>
            <p:ph idx="1"/>
          </p:nvPr>
        </p:nvSpPr>
        <p:spPr/>
        <p:txBody>
          <a:bodyPr>
            <a:normAutofit lnSpcReduction="10000"/>
          </a:bodyPr>
          <a:lstStyle/>
          <a:p>
            <a:r>
              <a:rPr lang="en-US" dirty="0" smtClean="0"/>
              <a:t>Speech: </a:t>
            </a:r>
          </a:p>
          <a:p>
            <a:pPr lvl="1"/>
            <a:r>
              <a:rPr lang="en-US" dirty="0" smtClean="0"/>
              <a:t>1AC </a:t>
            </a:r>
            <a:r>
              <a:rPr lang="en-US" dirty="0" smtClean="0"/>
              <a:t>Time: 8 min. </a:t>
            </a:r>
            <a:endParaRPr lang="en-US" dirty="0" smtClean="0"/>
          </a:p>
          <a:p>
            <a:pPr lvl="1"/>
            <a:r>
              <a:rPr lang="en-US" dirty="0" smtClean="0"/>
              <a:t>1NC </a:t>
            </a:r>
            <a:r>
              <a:rPr lang="en-US" dirty="0" smtClean="0"/>
              <a:t>Time: 8 min. </a:t>
            </a:r>
            <a:endParaRPr lang="en-US" dirty="0" smtClean="0"/>
          </a:p>
          <a:p>
            <a:pPr lvl="1"/>
            <a:r>
              <a:rPr lang="en-US" dirty="0" smtClean="0"/>
              <a:t>2AC </a:t>
            </a:r>
            <a:r>
              <a:rPr lang="en-US" dirty="0" smtClean="0"/>
              <a:t>Time: 8 min. </a:t>
            </a:r>
            <a:endParaRPr lang="en-US" dirty="0" smtClean="0"/>
          </a:p>
          <a:p>
            <a:pPr lvl="1"/>
            <a:r>
              <a:rPr lang="en-US" dirty="0" smtClean="0"/>
              <a:t>2NC </a:t>
            </a:r>
            <a:r>
              <a:rPr lang="en-US" dirty="0" smtClean="0"/>
              <a:t>Time: 8 min. </a:t>
            </a:r>
            <a:endParaRPr lang="en-US" dirty="0" smtClean="0"/>
          </a:p>
          <a:p>
            <a:pPr lvl="1"/>
            <a:r>
              <a:rPr lang="en-US" dirty="0" smtClean="0"/>
              <a:t>1NR </a:t>
            </a:r>
            <a:r>
              <a:rPr lang="en-US" dirty="0" smtClean="0"/>
              <a:t>Time: 4 min. </a:t>
            </a:r>
            <a:endParaRPr lang="en-US" dirty="0" smtClean="0"/>
          </a:p>
          <a:p>
            <a:pPr lvl="1"/>
            <a:r>
              <a:rPr lang="en-US" dirty="0" smtClean="0"/>
              <a:t>1AR </a:t>
            </a:r>
            <a:r>
              <a:rPr lang="en-US" dirty="0" smtClean="0"/>
              <a:t>Time: 4 min. </a:t>
            </a:r>
            <a:endParaRPr lang="en-US" dirty="0" smtClean="0"/>
          </a:p>
          <a:p>
            <a:pPr lvl="1"/>
            <a:r>
              <a:rPr lang="en-US" dirty="0" smtClean="0"/>
              <a:t>2NR </a:t>
            </a:r>
            <a:r>
              <a:rPr lang="en-US" dirty="0" smtClean="0"/>
              <a:t>Time: 4 min. </a:t>
            </a:r>
            <a:endParaRPr lang="en-US" dirty="0" smtClean="0"/>
          </a:p>
          <a:p>
            <a:pPr lvl="1"/>
            <a:r>
              <a:rPr lang="en-US" dirty="0" smtClean="0"/>
              <a:t>2AR </a:t>
            </a:r>
            <a:r>
              <a:rPr lang="en-US" dirty="0" smtClean="0"/>
              <a:t>Time: 4 min.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general, the members of each team alternate giving speeches, so that the same person gives both the 1AC and the 1AR, the same person gives the 2NC and the 2NR, etc.  Occasionally, the rules will allow a change in this format.  For example, affirmative teams will sometimes go "inside-outside" so that one person (usually the weaker member) gives the 1AC and the 2AR, while the other (stronger) debater gives the 2AC and the 1AR.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a:t>
            </a:r>
            <a:endParaRPr lang="en-US" dirty="0"/>
          </a:p>
        </p:txBody>
      </p:sp>
      <p:sp>
        <p:nvSpPr>
          <p:cNvPr id="3" name="Content Placeholder 2"/>
          <p:cNvSpPr>
            <a:spLocks noGrp="1"/>
          </p:cNvSpPr>
          <p:nvPr>
            <p:ph idx="1"/>
          </p:nvPr>
        </p:nvSpPr>
        <p:spPr/>
        <p:txBody>
          <a:bodyPr>
            <a:normAutofit/>
          </a:bodyPr>
          <a:lstStyle/>
          <a:p>
            <a:r>
              <a:rPr lang="en-US" dirty="0" smtClean="0"/>
              <a:t>With our three person team you will have the option of divvying up the work as you see fit.</a:t>
            </a:r>
          </a:p>
          <a:p>
            <a:r>
              <a:rPr lang="en-US" dirty="0" smtClean="0"/>
              <a:t>e.g.</a:t>
            </a:r>
          </a:p>
          <a:p>
            <a:pPr lvl="1"/>
            <a:r>
              <a:rPr lang="en-US" dirty="0" smtClean="0"/>
              <a:t>2 argue, 1 rebuts (I recommend this one!)</a:t>
            </a:r>
          </a:p>
          <a:p>
            <a:pPr lvl="1"/>
            <a:r>
              <a:rPr lang="en-US" dirty="0" smtClean="0"/>
              <a:t>2 argue and do rebuttal, the third writes down notes and organizes rebuttals for others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NOT SEE</a:t>
            </a:r>
            <a:endParaRPr lang="en-US" dirty="0"/>
          </a:p>
        </p:txBody>
      </p:sp>
      <p:sp>
        <p:nvSpPr>
          <p:cNvPr id="3" name="Content Placeholder 2"/>
          <p:cNvSpPr>
            <a:spLocks noGrp="1"/>
          </p:cNvSpPr>
          <p:nvPr>
            <p:ph idx="1"/>
          </p:nvPr>
        </p:nvSpPr>
        <p:spPr/>
        <p:txBody>
          <a:bodyPr>
            <a:normAutofit/>
          </a:bodyPr>
          <a:lstStyle/>
          <a:p>
            <a:r>
              <a:rPr lang="en-US" dirty="0" smtClean="0"/>
              <a:t>1.  A tautology.  A tautological case is one that is immediately and logically true by construction.  For example, "Bill Clinton is the best Democratic president in the last 20 years o the 20</a:t>
            </a:r>
            <a:r>
              <a:rPr lang="en-US" baseline="30000" dirty="0" smtClean="0"/>
              <a:t>th</a:t>
            </a:r>
            <a:r>
              <a:rPr lang="en-US" dirty="0" smtClean="0"/>
              <a:t> century." would be a tautology, since Bill is the </a:t>
            </a:r>
            <a:r>
              <a:rPr lang="en-US" i="1" dirty="0" smtClean="0"/>
              <a:t>only</a:t>
            </a:r>
            <a:r>
              <a:rPr lang="en-US" dirty="0" smtClean="0"/>
              <a:t> Democrat to have attained the presidency in the specified time period. </a:t>
            </a:r>
          </a:p>
          <a:p>
            <a:pPr lvl="1"/>
            <a:r>
              <a:rPr lang="en-US" dirty="0" smtClean="0"/>
              <a:t>“You’re my favorite dad.” could be another.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NOT SEE</a:t>
            </a:r>
            <a:endParaRPr lang="en-US" dirty="0"/>
          </a:p>
        </p:txBody>
      </p:sp>
      <p:sp>
        <p:nvSpPr>
          <p:cNvPr id="3" name="Content Placeholder 2"/>
          <p:cNvSpPr>
            <a:spLocks noGrp="1"/>
          </p:cNvSpPr>
          <p:nvPr>
            <p:ph idx="1"/>
          </p:nvPr>
        </p:nvSpPr>
        <p:spPr/>
        <p:txBody>
          <a:bodyPr>
            <a:normAutofit/>
          </a:bodyPr>
          <a:lstStyle/>
          <a:p>
            <a:r>
              <a:rPr lang="en-US" dirty="0" smtClean="0"/>
              <a:t>2.  A truism.  A </a:t>
            </a:r>
            <a:r>
              <a:rPr lang="en-US" dirty="0" err="1" smtClean="0"/>
              <a:t>truistic</a:t>
            </a:r>
            <a:r>
              <a:rPr lang="en-US" dirty="0" smtClean="0"/>
              <a:t> case is one that no moral person could possibly disagree with.  For example, “Bears should not be skinned alive for entertainment purposes" would be a truism.  </a:t>
            </a:r>
          </a:p>
          <a:p>
            <a:pPr lvl="1"/>
            <a:r>
              <a:rPr lang="en-US" dirty="0" smtClean="0"/>
              <a:t>Of course, the definition of </a:t>
            </a:r>
            <a:r>
              <a:rPr lang="en-US" dirty="0" err="1" smtClean="0"/>
              <a:t>truistic</a:t>
            </a:r>
            <a:r>
              <a:rPr lang="en-US" dirty="0" smtClean="0"/>
              <a:t> is contentious, because it is almost always possible to find </a:t>
            </a:r>
            <a:r>
              <a:rPr lang="en-US" i="1" dirty="0" smtClean="0"/>
              <a:t>someone</a:t>
            </a:r>
            <a:r>
              <a:rPr lang="en-US" dirty="0" smtClean="0"/>
              <a:t> who disagrees with a proposition, and what is considered moral can be culture-specific.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NOT SEE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3.  A specific-knowledge case.  A specific-knowledge case is one that would require the sides to know more about a topic than it could reasonably be expected to know.  In general, debaters are expected to be familiar with current events and popular culture.  </a:t>
            </a:r>
          </a:p>
          <a:p>
            <a:r>
              <a:rPr lang="en-US" dirty="0" smtClean="0"/>
              <a:t>An example of a specific-knowledge case would be, "The U.S. Air Force should discontinue use of the V26 Osprey helicopter because of its low flight-to-thrust ratio."  Another would be, "My partner should dump his girlfriend."  Unless the evils and advantages of his girlfriend were well known, it would be unreasonable to expect the negative to refute the case. </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TotalTime>
  <Words>163</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Team Debates</vt:lpstr>
      <vt:lpstr>FORMAT</vt:lpstr>
      <vt:lpstr>TEAM MEMBERS</vt:lpstr>
      <vt:lpstr>TEAM MEMBERS</vt:lpstr>
      <vt:lpstr>YOU WILL NOT SEE</vt:lpstr>
      <vt:lpstr>YOU WILL NOT SEE</vt:lpstr>
      <vt:lpstr>YOU WILL NOT SEE</vt:lpstr>
      <vt:lpstr>QUESTIONS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dc:creator>
  <cp:lastModifiedBy>MAC</cp:lastModifiedBy>
  <cp:revision>3</cp:revision>
  <dcterms:created xsi:type="dcterms:W3CDTF">2015-03-11T12:30:35Z</dcterms:created>
  <dcterms:modified xsi:type="dcterms:W3CDTF">2015-03-11T12:54:06Z</dcterms:modified>
</cp:coreProperties>
</file>