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4"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3797EF0-E6B9-42CD-BB6C-3EC75526DD7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CDBA7-07BE-4323-B4D6-B79A5ECB36A6}"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797EF0-E6B9-42CD-BB6C-3EC75526DD7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CDBA7-07BE-4323-B4D6-B79A5ECB36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797EF0-E6B9-42CD-BB6C-3EC75526DD7A}" type="datetimeFigureOut">
              <a:rPr lang="en-US" smtClean="0"/>
              <a:t>3/11/2015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B4CDBA7-07BE-4323-B4D6-B79A5ECB36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797EF0-E6B9-42CD-BB6C-3EC75526DD7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CDBA7-07BE-4323-B4D6-B79A5ECB36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797EF0-E6B9-42CD-BB6C-3EC75526DD7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CDBA7-07BE-4323-B4D6-B79A5ECB36A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797EF0-E6B9-42CD-BB6C-3EC75526DD7A}"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CDBA7-07BE-4323-B4D6-B79A5ECB36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797EF0-E6B9-42CD-BB6C-3EC75526DD7A}"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4CDBA7-07BE-4323-B4D6-B79A5ECB36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797EF0-E6B9-42CD-BB6C-3EC75526DD7A}"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4CDBA7-07BE-4323-B4D6-B79A5ECB36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97EF0-E6B9-42CD-BB6C-3EC75526DD7A}"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4CDBA7-07BE-4323-B4D6-B79A5ECB36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797EF0-E6B9-42CD-BB6C-3EC75526DD7A}"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CDBA7-07BE-4323-B4D6-B79A5ECB36A6}"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3797EF0-E6B9-42CD-BB6C-3EC75526DD7A}" type="datetimeFigureOut">
              <a:rPr lang="en-US" smtClean="0"/>
              <a:t>3/11/2015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B4CDBA7-07BE-4323-B4D6-B79A5ECB36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3797EF0-E6B9-42CD-BB6C-3EC75526DD7A}" type="datetimeFigureOut">
              <a:rPr lang="en-US" smtClean="0"/>
              <a:t>3/11/2015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B4CDBA7-07BE-4323-B4D6-B79A5ECB36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Pumapunk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Logical Fallacies : III</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Confusing association with causation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EXAMPLE</a:t>
            </a:r>
          </a:p>
          <a:p>
            <a:r>
              <a:rPr lang="en-US" dirty="0" smtClean="0"/>
              <a:t>During the </a:t>
            </a:r>
            <a:r>
              <a:rPr lang="en-US" dirty="0" smtClean="0"/>
              <a:t>1990′s both religious attendance and illegal drug use have been on the rise. </a:t>
            </a:r>
            <a:endParaRPr lang="en-US" dirty="0" smtClean="0"/>
          </a:p>
          <a:p>
            <a:r>
              <a:rPr lang="en-US" dirty="0" smtClean="0"/>
              <a:t>It </a:t>
            </a:r>
            <a:r>
              <a:rPr lang="en-US" dirty="0" smtClean="0"/>
              <a:t>would be a fallacy to conclude that therefore, religious attendance causes illegal drug use. </a:t>
            </a:r>
            <a:endParaRPr lang="en-US" dirty="0" smtClean="0"/>
          </a:p>
          <a:p>
            <a:r>
              <a:rPr lang="en-US" dirty="0" smtClean="0"/>
              <a:t>It </a:t>
            </a:r>
            <a:r>
              <a:rPr lang="en-US" dirty="0" smtClean="0"/>
              <a:t>is also possible that drug use leads to an increase in religious attendance, or that both drug use and religious attendance are increased by a third variable, such as an increase in societal unrest. </a:t>
            </a:r>
            <a:endParaRPr lang="en-US" dirty="0" smtClean="0"/>
          </a:p>
          <a:p>
            <a:r>
              <a:rPr lang="en-US" dirty="0" smtClean="0"/>
              <a:t>It </a:t>
            </a:r>
            <a:r>
              <a:rPr lang="en-US" dirty="0" smtClean="0"/>
              <a:t>is also possible that both variables are independent of one another, and it is mere coincidence that they are both increasing at the same time.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have we talked about so far?</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have we talked about so far?</a:t>
            </a:r>
            <a:endParaRPr lang="en-US" dirty="0"/>
          </a:p>
        </p:txBody>
      </p:sp>
      <p:sp>
        <p:nvSpPr>
          <p:cNvPr id="3" name="Content Placeholder 2"/>
          <p:cNvSpPr>
            <a:spLocks noGrp="1"/>
          </p:cNvSpPr>
          <p:nvPr>
            <p:ph idx="1"/>
          </p:nvPr>
        </p:nvSpPr>
        <p:spPr/>
        <p:txBody>
          <a:bodyPr/>
          <a:lstStyle/>
          <a:p>
            <a:r>
              <a:rPr lang="en-US" dirty="0" smtClean="0"/>
              <a:t>ad hominem</a:t>
            </a:r>
          </a:p>
          <a:p>
            <a:r>
              <a:rPr lang="en-US" dirty="0" err="1" smtClean="0"/>
              <a:t>tu</a:t>
            </a:r>
            <a:r>
              <a:rPr lang="en-US" dirty="0" smtClean="0"/>
              <a:t> </a:t>
            </a:r>
            <a:r>
              <a:rPr lang="en-US" dirty="0" err="1" smtClean="0"/>
              <a:t>quoque</a:t>
            </a:r>
            <a:endParaRPr lang="en-US" dirty="0" smtClean="0"/>
          </a:p>
          <a:p>
            <a:r>
              <a:rPr lang="en-US" dirty="0" err="1" smtClean="0"/>
              <a:t>strawman</a:t>
            </a:r>
            <a:endParaRPr lang="en-US" dirty="0" smtClean="0"/>
          </a:p>
          <a:p>
            <a:endParaRPr lang="en-US" dirty="0" smtClean="0"/>
          </a:p>
          <a:p>
            <a:r>
              <a:rPr lang="en-US" dirty="0" smtClean="0"/>
              <a:t>Define them.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have we talked about so far?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ad hominem </a:t>
            </a:r>
            <a:r>
              <a:rPr lang="en-US" dirty="0" smtClean="0"/>
              <a:t>- An ad hominem argument is any that attempts to counter another’s claims or conclusions by attacking the person, rather than addressing the argument itself.</a:t>
            </a:r>
            <a:endParaRPr lang="en-US" dirty="0" smtClean="0"/>
          </a:p>
          <a:p>
            <a:r>
              <a:rPr lang="en-US" b="1" dirty="0" err="1" smtClean="0"/>
              <a:t>tu</a:t>
            </a:r>
            <a:r>
              <a:rPr lang="en-US" b="1" dirty="0" smtClean="0"/>
              <a:t> </a:t>
            </a:r>
            <a:r>
              <a:rPr lang="en-US" b="1" dirty="0" err="1" smtClean="0"/>
              <a:t>quoque</a:t>
            </a:r>
            <a:r>
              <a:rPr lang="en-US" b="1" dirty="0" smtClean="0"/>
              <a:t> </a:t>
            </a:r>
            <a:r>
              <a:rPr lang="en-US" dirty="0" smtClean="0"/>
              <a:t>- Literally, you too. This is an attempt to justify wrong action because someone else also does it. “My evidence may be invalid, but so is yours.”</a:t>
            </a:r>
            <a:endParaRPr lang="en-US" dirty="0" smtClean="0"/>
          </a:p>
          <a:p>
            <a:r>
              <a:rPr lang="en-US" b="1" dirty="0" err="1" smtClean="0"/>
              <a:t>strawman</a:t>
            </a:r>
            <a:r>
              <a:rPr lang="en-US" dirty="0" smtClean="0"/>
              <a:t> </a:t>
            </a:r>
            <a:r>
              <a:rPr lang="en-US" dirty="0" smtClean="0"/>
              <a:t>- Arguing against a position which you create specifically to be easy to argue against, rather than the position actually held by those who oppose your point of view.</a:t>
            </a:r>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 </a:t>
            </a:r>
            <a:r>
              <a:rPr lang="en-US" dirty="0" err="1" smtClean="0"/>
              <a:t>ignorantiam</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smtClean="0"/>
              <a:t>argument from ignorance basically states that a specific belief is true because we don’t know that it isn’t true. </a:t>
            </a:r>
            <a:endParaRPr lang="en-US" dirty="0" smtClean="0"/>
          </a:p>
          <a:p>
            <a:r>
              <a:rPr lang="en-US" dirty="0" smtClean="0"/>
              <a:t>Defenders </a:t>
            </a:r>
            <a:r>
              <a:rPr lang="en-US" dirty="0" smtClean="0"/>
              <a:t>of extrasensory perception, for example, will often overemphasize how much we do not know about the human brain. </a:t>
            </a:r>
            <a:endParaRPr lang="en-US" dirty="0" smtClean="0"/>
          </a:p>
          <a:p>
            <a:r>
              <a:rPr lang="en-US" dirty="0" smtClean="0"/>
              <a:t>UFO </a:t>
            </a:r>
            <a:r>
              <a:rPr lang="en-US" dirty="0" smtClean="0"/>
              <a:t>proponents will often argue that an object sighted in the sky is unknown, and therefore it is an alien spacecraft.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 </a:t>
            </a:r>
            <a:r>
              <a:rPr lang="en-US" dirty="0" err="1" smtClean="0"/>
              <a:t>ignorantiam</a:t>
            </a:r>
            <a:endParaRPr lang="en-US" dirty="0"/>
          </a:p>
        </p:txBody>
      </p:sp>
      <p:sp>
        <p:nvSpPr>
          <p:cNvPr id="3" name="Content Placeholder 2"/>
          <p:cNvSpPr>
            <a:spLocks noGrp="1"/>
          </p:cNvSpPr>
          <p:nvPr>
            <p:ph idx="1"/>
          </p:nvPr>
        </p:nvSpPr>
        <p:spPr/>
        <p:txBody>
          <a:bodyPr>
            <a:normAutofit/>
          </a:bodyPr>
          <a:lstStyle/>
          <a:p>
            <a:r>
              <a:rPr lang="en-US" dirty="0" smtClean="0"/>
              <a:t>EXAMPLE</a:t>
            </a:r>
          </a:p>
          <a:p>
            <a:r>
              <a:rPr lang="en-US" b="1" dirty="0" err="1" smtClean="0">
                <a:hlinkClick r:id="rId2" tooltip="Pumapunku"/>
              </a:rPr>
              <a:t>Pumapunku</a:t>
            </a:r>
            <a:endParaRPr lang="en-US" b="1" dirty="0" smtClean="0"/>
          </a:p>
          <a:p>
            <a:r>
              <a:rPr lang="en-US" dirty="0" err="1" smtClean="0"/>
              <a:t>Pumapunku</a:t>
            </a:r>
            <a:r>
              <a:rPr lang="en-US" dirty="0" smtClean="0"/>
              <a:t> or Puma </a:t>
            </a:r>
            <a:r>
              <a:rPr lang="en-US" dirty="0" err="1" smtClean="0"/>
              <a:t>Punku</a:t>
            </a:r>
            <a:r>
              <a:rPr lang="en-US" dirty="0" smtClean="0"/>
              <a:t> is part of a large temple complex or monument group that is part of the </a:t>
            </a:r>
            <a:r>
              <a:rPr lang="en-US" dirty="0" err="1" smtClean="0"/>
              <a:t>Tiwanaku</a:t>
            </a:r>
            <a:r>
              <a:rPr lang="en-US" dirty="0" smtClean="0"/>
              <a:t> Site near </a:t>
            </a:r>
            <a:r>
              <a:rPr lang="en-US" dirty="0" err="1" smtClean="0"/>
              <a:t>Tiwanaku</a:t>
            </a:r>
            <a:r>
              <a:rPr lang="en-US" dirty="0" smtClean="0"/>
              <a:t>, Bolivia.</a:t>
            </a:r>
          </a:p>
          <a:p>
            <a:r>
              <a:rPr lang="en-US" dirty="0" smtClean="0"/>
              <a:t>The History Channel did a whole series on how aliens visited us.</a:t>
            </a:r>
          </a:p>
          <a:p>
            <a:r>
              <a:rPr lang="en-US" dirty="0" smtClean="0"/>
              <a:t>VIDEO TIME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Argument from </a:t>
            </a:r>
            <a:r>
              <a:rPr lang="en-US" dirty="0" smtClean="0"/>
              <a:t>authority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Stating </a:t>
            </a:r>
            <a:r>
              <a:rPr lang="en-US" dirty="0" smtClean="0"/>
              <a:t>that a claim is true because a person or group of perceived authority says it is true. </a:t>
            </a:r>
            <a:endParaRPr lang="en-US" dirty="0" smtClean="0"/>
          </a:p>
          <a:p>
            <a:r>
              <a:rPr lang="en-US" dirty="0" smtClean="0"/>
              <a:t>Often </a:t>
            </a:r>
            <a:r>
              <a:rPr lang="en-US" dirty="0" smtClean="0"/>
              <a:t>this argument is implied by emphasizing the many years of experience, or the formal degrees held by the individual making a specific claim. </a:t>
            </a:r>
            <a:endParaRPr lang="en-US" dirty="0" smtClean="0"/>
          </a:p>
          <a:p>
            <a:r>
              <a:rPr lang="en-US" dirty="0" smtClean="0"/>
              <a:t>It </a:t>
            </a:r>
            <a:r>
              <a:rPr lang="en-US" dirty="0" smtClean="0"/>
              <a:t>is reasonable to give more credence to the claims of those with the proper background, education, and credentials, or to be suspicious of the claims of someone making authoritative statements in an area for which they cannot demonstrate expertise. </a:t>
            </a:r>
            <a:endParaRPr lang="en-US" dirty="0" smtClean="0"/>
          </a:p>
          <a:p>
            <a:r>
              <a:rPr lang="en-US" i="1" dirty="0" smtClean="0"/>
              <a:t>But </a:t>
            </a:r>
            <a:r>
              <a:rPr lang="en-US" i="1" dirty="0" smtClean="0"/>
              <a:t>the truth of a claim should ultimately rest on logic and evidence, not the authority of the person promoting it.</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from authority</a:t>
            </a:r>
            <a:endParaRPr lang="en-US" dirty="0"/>
          </a:p>
        </p:txBody>
      </p:sp>
      <p:sp>
        <p:nvSpPr>
          <p:cNvPr id="3" name="Content Placeholder 2"/>
          <p:cNvSpPr>
            <a:spLocks noGrp="1"/>
          </p:cNvSpPr>
          <p:nvPr>
            <p:ph idx="1"/>
          </p:nvPr>
        </p:nvSpPr>
        <p:spPr/>
        <p:txBody>
          <a:bodyPr>
            <a:normAutofit/>
          </a:bodyPr>
          <a:lstStyle/>
          <a:p>
            <a:r>
              <a:rPr lang="en-US" dirty="0" smtClean="0"/>
              <a:t>EXAMPLE</a:t>
            </a:r>
          </a:p>
          <a:p>
            <a:r>
              <a:rPr lang="en-US" dirty="0" smtClean="0"/>
              <a:t>College Professors of English arguing in favor of a communistic legal/political system and using their power as a “professor” to legitimize their opinion.</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Confusing association with causation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a:t>
            </a:r>
            <a:r>
              <a:rPr lang="en-US" dirty="0" smtClean="0"/>
              <a:t>is similar to the post-hoc fallacy in that it assumes cause and effect for two variables simply because they are correlated, although the relationship here is not strictly that of one variable following the other in time. </a:t>
            </a:r>
            <a:endParaRPr lang="en-US" dirty="0" smtClean="0"/>
          </a:p>
          <a:p>
            <a:r>
              <a:rPr lang="en-US" dirty="0" smtClean="0"/>
              <a:t>This </a:t>
            </a:r>
            <a:r>
              <a:rPr lang="en-US" dirty="0" smtClean="0"/>
              <a:t>fallacy is often used to give a statistical correlation a causal interpretation. </a:t>
            </a:r>
            <a:endParaRPr lang="en-US" dirty="0" smtClean="0"/>
          </a:p>
          <a:p>
            <a:r>
              <a:rPr lang="en-US" dirty="0" smtClean="0"/>
              <a:t>A </a:t>
            </a:r>
            <a:r>
              <a:rPr lang="en-US" dirty="0" smtClean="0"/>
              <a:t>corollary </a:t>
            </a:r>
            <a:r>
              <a:rPr lang="en-US" dirty="0" smtClean="0"/>
              <a:t>(idea which flows from/is connected to) to </a:t>
            </a:r>
            <a:r>
              <a:rPr lang="en-US" dirty="0" smtClean="0"/>
              <a:t>this is the invocation of this logical fallacy to argue that an association does not represent causation, rather it is more accurate to say that correlation does not necessarily mean causation, but it can. </a:t>
            </a:r>
            <a:endParaRPr lang="en-US" dirty="0" smtClean="0"/>
          </a:p>
          <a:p>
            <a:r>
              <a:rPr lang="en-US" dirty="0" smtClean="0"/>
              <a:t>However, </a:t>
            </a:r>
            <a:r>
              <a:rPr lang="en-US" dirty="0" smtClean="0"/>
              <a:t>multiple independent correlations can point reliably to a causation, and is a </a:t>
            </a:r>
            <a:r>
              <a:rPr lang="en-US" i="1" dirty="0" smtClean="0"/>
              <a:t>reasonable</a:t>
            </a:r>
            <a:r>
              <a:rPr lang="en-US" dirty="0" smtClean="0"/>
              <a:t> line of argument.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TotalTime>
  <Words>620</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Logical Fallacies : III</vt:lpstr>
      <vt:lpstr>What have we talked about so far?</vt:lpstr>
      <vt:lpstr>What have we talked about so far?</vt:lpstr>
      <vt:lpstr>What have we talked about so far?</vt:lpstr>
      <vt:lpstr>ad ignorantiam</vt:lpstr>
      <vt:lpstr>ad ignorantiam</vt:lpstr>
      <vt:lpstr>Argument from authority</vt:lpstr>
      <vt:lpstr>Argument from authority</vt:lpstr>
      <vt:lpstr>Confusing association with causation</vt:lpstr>
      <vt:lpstr>Confusing association with causation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Fallacies</dc:title>
  <dc:creator>MAC</dc:creator>
  <cp:lastModifiedBy>MAC</cp:lastModifiedBy>
  <cp:revision>3</cp:revision>
  <dcterms:created xsi:type="dcterms:W3CDTF">2015-03-11T12:55:11Z</dcterms:created>
  <dcterms:modified xsi:type="dcterms:W3CDTF">2015-03-11T13:10:35Z</dcterms:modified>
</cp:coreProperties>
</file>