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handoutMasterIdLst>
    <p:handoutMasterId r:id="rId20"/>
  </p:handoutMasterIdLst>
  <p:sldIdLst>
    <p:sldId id="277" r:id="rId2"/>
    <p:sldId id="296" r:id="rId3"/>
    <p:sldId id="306" r:id="rId4"/>
    <p:sldId id="295" r:id="rId5"/>
    <p:sldId id="287" r:id="rId6"/>
    <p:sldId id="297" r:id="rId7"/>
    <p:sldId id="307" r:id="rId8"/>
    <p:sldId id="308" r:id="rId9"/>
    <p:sldId id="298" r:id="rId10"/>
    <p:sldId id="299" r:id="rId11"/>
    <p:sldId id="309" r:id="rId12"/>
    <p:sldId id="310" r:id="rId13"/>
    <p:sldId id="300" r:id="rId14"/>
    <p:sldId id="301" r:id="rId15"/>
    <p:sldId id="302" r:id="rId16"/>
    <p:sldId id="303" r:id="rId17"/>
    <p:sldId id="305" r:id="rId18"/>
  </p:sldIdLst>
  <p:sldSz cx="9144000" cy="6858000" type="letter"/>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83" d="100"/>
          <a:sy n="83" d="100"/>
        </p:scale>
        <p:origin x="-145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00800" y="8750300"/>
            <a:ext cx="387350" cy="301625"/>
          </a:xfrm>
          <a:prstGeom prst="rect">
            <a:avLst/>
          </a:prstGeom>
          <a:noFill/>
          <a:ln w="12700">
            <a:noFill/>
            <a:miter lim="800000"/>
            <a:headEnd/>
            <a:tailEnd/>
          </a:ln>
          <a:effectLst/>
        </p:spPr>
        <p:txBody>
          <a:bodyPr wrap="none" lIns="90488" tIns="44450" rIns="90488" bIns="44450" anchor="ctr">
            <a:spAutoFit/>
          </a:bodyPr>
          <a:lstStyle/>
          <a:p>
            <a:pPr algn="r"/>
            <a:fld id="{D7229E01-A540-435C-9532-EEF8F3647F6E}" type="slidenum">
              <a:rPr lang="en-US" sz="1400"/>
              <a:pPr algn="r"/>
              <a:t>‹#›</a:t>
            </a:fld>
            <a:endParaRPr lang="en-US" sz="140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ChangeArrowheads="1"/>
          </p:cNvSpPr>
          <p:nvPr/>
        </p:nvSpPr>
        <p:spPr bwMode="auto">
          <a:xfrm>
            <a:off x="6400800" y="8750300"/>
            <a:ext cx="387350" cy="301625"/>
          </a:xfrm>
          <a:prstGeom prst="rect">
            <a:avLst/>
          </a:prstGeom>
          <a:noFill/>
          <a:ln w="12700">
            <a:noFill/>
            <a:miter lim="800000"/>
            <a:headEnd/>
            <a:tailEnd/>
          </a:ln>
          <a:effectLst/>
        </p:spPr>
        <p:txBody>
          <a:bodyPr wrap="none" lIns="90488" tIns="44450" rIns="90488" bIns="44450" anchor="ctr">
            <a:spAutoFit/>
          </a:bodyPr>
          <a:lstStyle/>
          <a:p>
            <a:pPr algn="r"/>
            <a:fld id="{C7EF3515-D64C-4150-84D6-C92ACEF475AE}" type="slidenum">
              <a:rPr lang="en-US" sz="1400"/>
              <a:pPr algn="r"/>
              <a:t>‹#›</a:t>
            </a:fld>
            <a:endParaRPr lang="en-US" sz="140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4CBEAF9-9E58-4CC8-A6FF-6DD8A58DEEA4}" type="datetimeFigureOut">
              <a:rPr lang="en-US" smtClean="0"/>
              <a:pPr/>
              <a:t>4/22/2014</a:t>
            </a:fld>
            <a:endParaRPr lang="en-US"/>
          </a:p>
        </p:txBody>
      </p:sp>
      <p:sp>
        <p:nvSpPr>
          <p:cNvPr id="16" name="Slide Number Placeholder 15"/>
          <p:cNvSpPr>
            <a:spLocks noGrp="1"/>
          </p:cNvSpPr>
          <p:nvPr>
            <p:ph type="sldNum" sz="quarter" idx="11"/>
          </p:nvPr>
        </p:nvSpPr>
        <p:spPr/>
        <p:txBody>
          <a:bodyPr/>
          <a:lstStyle/>
          <a:p>
            <a:fld id="{CA15C064-DD44-4CAC-873E-2D1F54821676}" type="slidenum">
              <a:rPr kumimoji="0" lang="en-US" smtClean="0"/>
              <a:pPr/>
              <a:t>‹#›</a:t>
            </a:fld>
            <a:endParaRPr kumimoji="0" lang="en-US" dirty="0"/>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4CBEAF9-9E58-4CC8-A6FF-6DD8A58DEEA4}" type="datetimeFigureOut">
              <a:rPr lang="en-US" smtClean="0"/>
              <a:pPr/>
              <a:t>4/22/2014</a:t>
            </a:fld>
            <a:endParaRPr lang="en-US"/>
          </a:p>
        </p:txBody>
      </p:sp>
      <p:sp>
        <p:nvSpPr>
          <p:cNvPr id="15" name="Slide Number Placeholder 14"/>
          <p:cNvSpPr>
            <a:spLocks noGrp="1"/>
          </p:cNvSpPr>
          <p:nvPr>
            <p:ph type="sldNum" sz="quarter" idx="15"/>
          </p:nvPr>
        </p:nvSpPr>
        <p:spPr/>
        <p:txBody>
          <a:bodyPr/>
          <a:lstStyle>
            <a:lvl1pPr algn="ctr">
              <a:defRPr/>
            </a:lvl1pPr>
          </a:lstStyle>
          <a:p>
            <a:fld id="{CA15C064-DD44-4CAC-873E-2D1F54821676}" type="slidenum">
              <a:rPr kumimoji="0" lang="en-US" smtClean="0"/>
              <a:pPr/>
              <a:t>‹#›</a:t>
            </a:fld>
            <a:endParaRPr kumimoji="0" lang="en-US" dirty="0"/>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4CBEAF9-9E58-4CC8-A6FF-6DD8A58DEEA4}" type="datetimeFigureOut">
              <a:rPr lang="en-US" smtClean="0"/>
              <a:pPr/>
              <a:t>4/22/2014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4CBEAF9-9E58-4CC8-A6FF-6DD8A58DEEA4}" type="datetimeFigureOut">
              <a:rPr lang="en-US" smtClean="0"/>
              <a:pPr/>
              <a:t>4/22/2014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A15C064-DD44-4CAC-873E-2D1F54821676}" type="slidenum">
              <a:rPr kumimoji="0" lang="en-US" smtClean="0"/>
              <a:pPr/>
              <a:t>‹#›</a:t>
            </a:fld>
            <a:endParaRPr kumimoji="0" lang="en-US" dirty="0"/>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fld id="{74CBEAF9-9E58-4CC8-A6FF-6DD8A58DEEA4}" type="datetimeFigureOut">
              <a:rPr lang="en-US" smtClean="0"/>
              <a:pPr/>
              <a:t>4/22/2014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CBEAF9-9E58-4CC8-A6FF-6DD8A58DEEA4}" type="datetimeFigureOut">
              <a:rPr lang="en-US" smtClean="0"/>
              <a:pPr/>
              <a:t>4/22/2014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BEAF9-9E58-4CC8-A6FF-6DD8A58DEEA4}" type="datetimeFigureOut">
              <a:rPr lang="en-US" smtClean="0"/>
              <a:pPr/>
              <a:t>4/22/2014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4CBEAF9-9E58-4CC8-A6FF-6DD8A58DEEA4}" type="datetimeFigureOut">
              <a:rPr lang="en-US" smtClean="0"/>
              <a:pPr/>
              <a:t>4/22/2014</a:t>
            </a:fld>
            <a:endParaRPr lang="en-US"/>
          </a:p>
        </p:txBody>
      </p:sp>
      <p:sp>
        <p:nvSpPr>
          <p:cNvPr id="9" name="Slide Number Placeholder 8"/>
          <p:cNvSpPr>
            <a:spLocks noGrp="1"/>
          </p:cNvSpPr>
          <p:nvPr>
            <p:ph type="sldNum" sz="quarter" idx="15"/>
          </p:nvPr>
        </p:nvSpPr>
        <p:spPr/>
        <p:txBody>
          <a:bodyPr/>
          <a:lstStyle/>
          <a:p>
            <a:fld id="{CA15C064-DD44-4CAC-873E-2D1F54821676}" type="slidenum">
              <a:rPr kumimoji="0" lang="en-US" smtClean="0"/>
              <a:pPr/>
              <a:t>‹#›</a:t>
            </a:fld>
            <a:endParaRPr kumimoji="0" lang="en-US"/>
          </a:p>
        </p:txBody>
      </p:sp>
      <p:sp>
        <p:nvSpPr>
          <p:cNvPr id="10" name="Footer Placeholder 9"/>
          <p:cNvSpPr>
            <a:spLocks noGrp="1"/>
          </p:cNvSpPr>
          <p:nvPr>
            <p:ph type="ftr" sz="quarter" idx="16"/>
          </p:nvPr>
        </p:nvSpPr>
        <p:spPr/>
        <p:txBody>
          <a:bodyPr/>
          <a:lstStyle/>
          <a:p>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4CBEAF9-9E58-4CC8-A6FF-6DD8A58DEEA4}" type="datetimeFigureOut">
              <a:rPr lang="en-US" smtClean="0"/>
              <a:pPr/>
              <a:t>4/22/2014</a:t>
            </a:fld>
            <a:endParaRPr lang="en-US"/>
          </a:p>
        </p:txBody>
      </p:sp>
      <p:sp>
        <p:nvSpPr>
          <p:cNvPr id="9" name="Slide Number Placeholder 8"/>
          <p:cNvSpPr>
            <a:spLocks noGrp="1"/>
          </p:cNvSpPr>
          <p:nvPr>
            <p:ph type="sldNum" sz="quarter" idx="11"/>
          </p:nvPr>
        </p:nvSpPr>
        <p:spPr/>
        <p:txBody>
          <a:bodyPr/>
          <a:lstStyle/>
          <a:p>
            <a:fld id="{CA15C064-DD44-4CAC-873E-2D1F54821676}" type="slidenum">
              <a:rPr kumimoji="0" lang="en-US" smtClean="0"/>
              <a:pPr/>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fld id="{74CBEAF9-9E58-4CC8-A6FF-6DD8A58DEEA4}" type="datetimeFigureOut">
              <a:rPr lang="en-US" smtClean="0"/>
              <a:pPr algn="l" eaLnBrk="1" latinLnBrk="0" hangingPunct="1"/>
              <a:t>4/22/2014</a:t>
            </a:fld>
            <a:endParaRPr lang="en-US" dirty="0">
              <a:solidFill>
                <a:schemeClr val="accent1">
                  <a:shade val="75000"/>
                </a:schemeClr>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endParaRPr kumimoji="0" lang="en-US" dirty="0">
              <a:solidFill>
                <a:schemeClr val="accent1">
                  <a:shade val="75000"/>
                </a:schemeClr>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Daily Life in Ancient Rome w/ Mr. C</a:t>
            </a:r>
            <a:endParaRPr lang="en-US" dirty="0"/>
          </a:p>
        </p:txBody>
      </p:sp>
      <p:sp>
        <p:nvSpPr>
          <p:cNvPr id="2" name="Title 1"/>
          <p:cNvSpPr>
            <a:spLocks noGrp="1"/>
          </p:cNvSpPr>
          <p:nvPr>
            <p:ph type="ctrTitle"/>
          </p:nvPr>
        </p:nvSpPr>
        <p:spPr/>
        <p:txBody>
          <a:bodyPr/>
          <a:lstStyle/>
          <a:p>
            <a:r>
              <a:rPr lang="en-US" dirty="0" smtClean="0"/>
              <a:t>Decline and Fall of Rome</a:t>
            </a:r>
            <a:r>
              <a:rPr lang="en-US" dirty="0" smtClean="0"/>
              <a:t/>
            </a:r>
            <a:br>
              <a:rPr lang="en-US" dirty="0" smtClean="0"/>
            </a:br>
            <a:r>
              <a:rPr lang="en-US" dirty="0" smtClean="0"/>
              <a:t>OR</a:t>
            </a:r>
            <a:br>
              <a:rPr lang="en-US" dirty="0" smtClean="0"/>
            </a:br>
            <a:r>
              <a:rPr lang="en-US" dirty="0" smtClean="0"/>
              <a:t>All Good Things Must Come to and End</a:t>
            </a:r>
            <a:endParaRPr lang="en-US" dirty="0"/>
          </a:p>
        </p:txBody>
      </p:sp>
      <p:pic>
        <p:nvPicPr>
          <p:cNvPr id="4" name="Picture 3" descr="roman home in England.jpg"/>
          <p:cNvPicPr>
            <a:picLocks noChangeAspect="1"/>
          </p:cNvPicPr>
          <p:nvPr/>
        </p:nvPicPr>
        <p:blipFill>
          <a:blip r:embed="rId2" cstate="print"/>
          <a:stretch>
            <a:fillRect/>
          </a:stretch>
        </p:blipFill>
        <p:spPr>
          <a:xfrm>
            <a:off x="2743200" y="4472580"/>
            <a:ext cx="3733800" cy="218135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In 376, the Visigoths crossed the Danube River - a traditional boundary of the Roman Empire - and swarmed southward. Two years later, the Visigoths defeated the Romans at the battle of Adrianople, further weakening the Empire. </a:t>
            </a:r>
            <a:endParaRPr lang="en-US" dirty="0" smtClean="0"/>
          </a:p>
          <a:p>
            <a:r>
              <a:rPr lang="en-US" dirty="0" smtClean="0"/>
              <a:t>Vandals crossed the Rhine River - another traditional boundary of the Empire- in 406. They continued their assault southward to Spain, crossing the Pyrenees Mountains in 409. A year later, the Visigoths sacked Rome and continued on to Spain. </a:t>
            </a: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endParaRPr lang="en-US" dirty="0"/>
          </a:p>
        </p:txBody>
      </p:sp>
      <p:sp>
        <p:nvSpPr>
          <p:cNvPr id="3" name="Title 2"/>
          <p:cNvSpPr>
            <a:spLocks noGrp="1"/>
          </p:cNvSpPr>
          <p:nvPr>
            <p:ph type="title"/>
          </p:nvPr>
        </p:nvSpPr>
        <p:spPr/>
        <p:txBody>
          <a:bodyPr/>
          <a:lstStyle/>
          <a:p>
            <a:r>
              <a:rPr lang="en-US" dirty="0" smtClean="0"/>
              <a:t>So What Happened? - BARBARIANS</a:t>
            </a:r>
            <a:endParaRPr lang="en-US" dirty="0"/>
          </a:p>
        </p:txBody>
      </p:sp>
      <p:pic>
        <p:nvPicPr>
          <p:cNvPr id="4" name="Picture 3" descr="Barbarian.png"/>
          <p:cNvPicPr>
            <a:picLocks noChangeAspect="1"/>
          </p:cNvPicPr>
          <p:nvPr/>
        </p:nvPicPr>
        <p:blipFill>
          <a:blip r:embed="rId2" cstate="print"/>
          <a:stretch>
            <a:fillRect/>
          </a:stretch>
        </p:blipFill>
        <p:spPr>
          <a:xfrm>
            <a:off x="4114800" y="3919849"/>
            <a:ext cx="5029200" cy="293815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In 452 </a:t>
            </a:r>
            <a:r>
              <a:rPr lang="en-US" dirty="0" err="1" smtClean="0"/>
              <a:t>Atilla</a:t>
            </a:r>
            <a:r>
              <a:rPr lang="en-US" dirty="0" smtClean="0"/>
              <a:t> the Hun invaded Rome and planned to sack the city. Pope Leo I persuaded </a:t>
            </a:r>
            <a:r>
              <a:rPr lang="en-US" dirty="0" smtClean="0"/>
              <a:t>him to turn back from his invasion of Italy.</a:t>
            </a:r>
          </a:p>
          <a:p>
            <a:pPr lvl="4"/>
            <a:r>
              <a:rPr lang="en-US" dirty="0" smtClean="0"/>
              <a:t>Raphael's The Meeting between Leo the Great and Attila depicts Leo, escorted by Saint Peter and Saint Paul, meeting with the Hun king outside Rome</a:t>
            </a:r>
            <a:endParaRPr lang="en-US" dirty="0" smtClean="0"/>
          </a:p>
          <a:p>
            <a:endParaRPr lang="en-US" dirty="0" smtClean="0"/>
          </a:p>
          <a:p>
            <a:endParaRPr lang="en-US" dirty="0" smtClean="0"/>
          </a:p>
          <a:p>
            <a:endParaRPr lang="en-US" dirty="0" smtClean="0"/>
          </a:p>
          <a:p>
            <a:pPr>
              <a:buNone/>
            </a:pPr>
            <a:r>
              <a:rPr lang="en-US" dirty="0" smtClean="0"/>
              <a:t> </a:t>
            </a:r>
          </a:p>
          <a:p>
            <a:endParaRPr lang="en-US" dirty="0"/>
          </a:p>
        </p:txBody>
      </p:sp>
      <p:sp>
        <p:nvSpPr>
          <p:cNvPr id="3" name="Title 2"/>
          <p:cNvSpPr>
            <a:spLocks noGrp="1"/>
          </p:cNvSpPr>
          <p:nvPr>
            <p:ph type="title"/>
          </p:nvPr>
        </p:nvSpPr>
        <p:spPr/>
        <p:txBody>
          <a:bodyPr/>
          <a:lstStyle/>
          <a:p>
            <a:r>
              <a:rPr lang="en-US" dirty="0" smtClean="0"/>
              <a:t>So What Happened? - BARBARIANS</a:t>
            </a:r>
            <a:endParaRPr lang="en-US" dirty="0"/>
          </a:p>
        </p:txBody>
      </p:sp>
      <p:pic>
        <p:nvPicPr>
          <p:cNvPr id="4" name="Picture 3" descr="Barbarian.png"/>
          <p:cNvPicPr>
            <a:picLocks noChangeAspect="1"/>
          </p:cNvPicPr>
          <p:nvPr/>
        </p:nvPicPr>
        <p:blipFill>
          <a:blip r:embed="rId2" cstate="print"/>
          <a:stretch>
            <a:fillRect/>
          </a:stretch>
        </p:blipFill>
        <p:spPr>
          <a:xfrm>
            <a:off x="3720607" y="3608226"/>
            <a:ext cx="5284185" cy="324977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o.jpg"/>
          <p:cNvPicPr>
            <a:picLocks noGrp="1" noChangeAspect="1"/>
          </p:cNvPicPr>
          <p:nvPr>
            <p:ph idx="1"/>
          </p:nvPr>
        </p:nvPicPr>
        <p:blipFill>
          <a:blip r:embed="rId2" cstate="print"/>
          <a:stretch>
            <a:fillRect/>
          </a:stretch>
        </p:blipFill>
        <p:spPr>
          <a:xfrm>
            <a:off x="111512" y="1066800"/>
            <a:ext cx="9044878" cy="5562600"/>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In </a:t>
            </a:r>
            <a:r>
              <a:rPr lang="en-US" dirty="0" smtClean="0"/>
              <a:t>429, the Vandals crossed the Strait of Gibraltar and reached the shores of Africa. They continued their assault eastward along the coast and re-crossed the Mediterranean to make a landing in Italy. In 455 they followed in the footsteps of the Visigoths and sacked Rome. The Western Roman Empire was dead</a:t>
            </a:r>
            <a:r>
              <a:rPr lang="en-US" dirty="0" smtClean="0"/>
              <a:t>.</a:t>
            </a:r>
          </a:p>
          <a:p>
            <a:endParaRPr lang="en-US" dirty="0" smtClean="0"/>
          </a:p>
          <a:p>
            <a:endParaRPr lang="en-US" dirty="0" smtClean="0"/>
          </a:p>
          <a:p>
            <a:endParaRPr lang="en-US" dirty="0" smtClean="0"/>
          </a:p>
          <a:p>
            <a:endParaRPr lang="en-US" dirty="0" smtClean="0"/>
          </a:p>
          <a:p>
            <a:endParaRPr lang="en-US" dirty="0" smtClean="0"/>
          </a:p>
          <a:p>
            <a:r>
              <a:rPr lang="en-US" dirty="0" smtClean="0"/>
              <a:t> </a:t>
            </a:r>
          </a:p>
          <a:p>
            <a:endParaRPr lang="en-US" dirty="0"/>
          </a:p>
        </p:txBody>
      </p:sp>
      <p:sp>
        <p:nvSpPr>
          <p:cNvPr id="3" name="Title 2"/>
          <p:cNvSpPr>
            <a:spLocks noGrp="1"/>
          </p:cNvSpPr>
          <p:nvPr>
            <p:ph type="title"/>
          </p:nvPr>
        </p:nvSpPr>
        <p:spPr/>
        <p:txBody>
          <a:bodyPr/>
          <a:lstStyle/>
          <a:p>
            <a:r>
              <a:rPr lang="en-US" dirty="0" smtClean="0"/>
              <a:t>So What Happened? - BARBARIANS</a:t>
            </a:r>
            <a:endParaRPr lang="en-US" dirty="0"/>
          </a:p>
        </p:txBody>
      </p:sp>
      <p:pic>
        <p:nvPicPr>
          <p:cNvPr id="4" name="Picture 3" descr="Barbarian.png"/>
          <p:cNvPicPr>
            <a:picLocks noChangeAspect="1"/>
          </p:cNvPicPr>
          <p:nvPr/>
        </p:nvPicPr>
        <p:blipFill>
          <a:blip r:embed="rId2" cstate="print"/>
          <a:stretch>
            <a:fillRect/>
          </a:stretch>
        </p:blipFill>
        <p:spPr>
          <a:xfrm>
            <a:off x="3581400" y="3608226"/>
            <a:ext cx="5562600" cy="324977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In the West, the office of emperor soon degenerated into being little more than a puppet of a succession of Germanic tribal kings, until finally the </a:t>
            </a:r>
            <a:r>
              <a:rPr lang="en-US" dirty="0" err="1" smtClean="0"/>
              <a:t>Heruli</a:t>
            </a:r>
            <a:r>
              <a:rPr lang="en-US" dirty="0" smtClean="0"/>
              <a:t> Odoacer simply overthrew the child-emperor Romulus </a:t>
            </a:r>
            <a:r>
              <a:rPr lang="en-US" dirty="0" err="1" smtClean="0"/>
              <a:t>Augustulus</a:t>
            </a:r>
            <a:r>
              <a:rPr lang="en-US" dirty="0" smtClean="0"/>
              <a:t> in 476, shipped the imperial regalia to the Emperor Zeno in Constantinople and became King of Italy. </a:t>
            </a:r>
            <a:endParaRPr lang="en-US" dirty="0" smtClean="0"/>
          </a:p>
          <a:p>
            <a:r>
              <a:rPr lang="en-US" dirty="0" smtClean="0"/>
              <a:t>Though </a:t>
            </a:r>
            <a:r>
              <a:rPr lang="en-US" dirty="0" smtClean="0"/>
              <a:t>during his own lifetime Odoacer maintained the legal fiction that he was actually ruling Italy as the viceroy of Zeno, historians mark 476 as the traditional date of the fall of the Roman Empire in the West.</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So What Happened? - BARBARIANS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After 293 the empire was split into East and West.</a:t>
            </a:r>
          </a:p>
          <a:p>
            <a:r>
              <a:rPr lang="en-US" dirty="0" smtClean="0"/>
              <a:t>The fall of Romulus Augustus in 476 marks the fall of the Roman Empire in the West.</a:t>
            </a:r>
          </a:p>
          <a:p>
            <a:r>
              <a:rPr lang="en-US" dirty="0" smtClean="0"/>
              <a:t>The Roman Empire in the East would continue on for another thousand years!</a:t>
            </a:r>
          </a:p>
          <a:p>
            <a:r>
              <a:rPr lang="en-US" dirty="0" smtClean="0"/>
              <a:t>REE/Byzantine Empire, with </a:t>
            </a:r>
            <a:r>
              <a:rPr lang="en-US" dirty="0" smtClean="0"/>
              <a:t>its capital at Constantinople, </a:t>
            </a:r>
            <a:r>
              <a:rPr lang="en-US" dirty="0" smtClean="0"/>
              <a:t>lasted until </a:t>
            </a:r>
            <a:r>
              <a:rPr lang="en-US" dirty="0" smtClean="0"/>
              <a:t>the city was sacked by the Muslims in 1453</a:t>
            </a:r>
            <a:r>
              <a:rPr lang="en-US" dirty="0" smtClean="0"/>
              <a:t>.</a:t>
            </a:r>
          </a:p>
          <a:p>
            <a:pPr lvl="1"/>
            <a:r>
              <a:rPr lang="en-US" dirty="0" smtClean="0"/>
              <a:t>“Rums”</a:t>
            </a:r>
          </a:p>
          <a:p>
            <a:pPr lvl="1"/>
            <a:r>
              <a:rPr lang="en-US" dirty="0" smtClean="0"/>
              <a:t>Istanbul</a:t>
            </a:r>
          </a:p>
          <a:p>
            <a:pPr lvl="1"/>
            <a:r>
              <a:rPr lang="en-US" dirty="0" smtClean="0"/>
              <a:t>Caesar -&gt; Kaiser -&gt;Tsar</a:t>
            </a:r>
          </a:p>
        </p:txBody>
      </p:sp>
      <p:sp>
        <p:nvSpPr>
          <p:cNvPr id="3" name="Title 2"/>
          <p:cNvSpPr>
            <a:spLocks noGrp="1"/>
          </p:cNvSpPr>
          <p:nvPr>
            <p:ph type="title"/>
          </p:nvPr>
        </p:nvSpPr>
        <p:spPr/>
        <p:txBody>
          <a:bodyPr/>
          <a:lstStyle/>
          <a:p>
            <a:r>
              <a:rPr lang="en-US" dirty="0" smtClean="0"/>
              <a:t>The End of Rome?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Hitler’s Third Reich</a:t>
            </a:r>
          </a:p>
          <a:p>
            <a:pPr lvl="1"/>
            <a:r>
              <a:rPr lang="en-US" dirty="0" smtClean="0"/>
              <a:t>1</a:t>
            </a:r>
            <a:r>
              <a:rPr lang="en-US" baseline="30000" dirty="0" smtClean="0"/>
              <a:t>st</a:t>
            </a:r>
            <a:r>
              <a:rPr lang="en-US" dirty="0" smtClean="0"/>
              <a:t> – Holy Roman Empire (962-1806)</a:t>
            </a:r>
          </a:p>
          <a:p>
            <a:pPr lvl="1"/>
            <a:r>
              <a:rPr lang="en-US" dirty="0" smtClean="0"/>
              <a:t>2</a:t>
            </a:r>
            <a:r>
              <a:rPr lang="en-US" baseline="30000" dirty="0" smtClean="0"/>
              <a:t>nd</a:t>
            </a:r>
            <a:r>
              <a:rPr lang="en-US" dirty="0" smtClean="0"/>
              <a:t> – German Empire (1871-1918)</a:t>
            </a:r>
          </a:p>
          <a:p>
            <a:pPr lvl="1"/>
            <a:r>
              <a:rPr lang="en-US" dirty="0" smtClean="0"/>
              <a:t>3</a:t>
            </a:r>
            <a:r>
              <a:rPr lang="en-US" baseline="30000" dirty="0" smtClean="0"/>
              <a:t>rd</a:t>
            </a:r>
            <a:r>
              <a:rPr lang="en-US" dirty="0" smtClean="0"/>
              <a:t> – Nazi Germany</a:t>
            </a:r>
            <a:endParaRPr lang="en-US" dirty="0"/>
          </a:p>
        </p:txBody>
      </p:sp>
      <p:sp>
        <p:nvSpPr>
          <p:cNvPr id="3" name="Title 2"/>
          <p:cNvSpPr>
            <a:spLocks noGrp="1"/>
          </p:cNvSpPr>
          <p:nvPr>
            <p:ph type="title"/>
          </p:nvPr>
        </p:nvSpPr>
        <p:spPr/>
        <p:txBody>
          <a:bodyPr>
            <a:normAutofit fontScale="90000"/>
          </a:bodyPr>
          <a:lstStyle/>
          <a:p>
            <a:r>
              <a:rPr lang="en-US" dirty="0" smtClean="0"/>
              <a:t>Or is it? Everybody wants to be Roman!</a:t>
            </a:r>
            <a:endParaRPr lang="en-US" dirty="0"/>
          </a:p>
        </p:txBody>
      </p:sp>
      <p:pic>
        <p:nvPicPr>
          <p:cNvPr id="5" name="Picture 4" descr="russian-480.gif"/>
          <p:cNvPicPr>
            <a:picLocks noChangeAspect="1"/>
          </p:cNvPicPr>
          <p:nvPr/>
        </p:nvPicPr>
        <p:blipFill>
          <a:blip r:embed="rId2" cstate="print"/>
          <a:stretch>
            <a:fillRect/>
          </a:stretch>
        </p:blipFill>
        <p:spPr>
          <a:xfrm>
            <a:off x="609600" y="5105400"/>
            <a:ext cx="2514600" cy="1508760"/>
          </a:xfrm>
          <a:prstGeom prst="rect">
            <a:avLst/>
          </a:prstGeom>
        </p:spPr>
      </p:pic>
      <p:pic>
        <p:nvPicPr>
          <p:cNvPr id="6" name="Picture 5" descr="Russian two Head.jpg"/>
          <p:cNvPicPr>
            <a:picLocks noChangeAspect="1"/>
          </p:cNvPicPr>
          <p:nvPr/>
        </p:nvPicPr>
        <p:blipFill>
          <a:blip r:embed="rId3" cstate="print"/>
          <a:stretch>
            <a:fillRect/>
          </a:stretch>
        </p:blipFill>
        <p:spPr>
          <a:xfrm>
            <a:off x="6324600" y="5105400"/>
            <a:ext cx="2286000" cy="149161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Ivan III's second marriage to Zoe </a:t>
            </a:r>
            <a:r>
              <a:rPr lang="en-US" dirty="0" err="1" smtClean="0"/>
              <a:t>Palaiologina</a:t>
            </a:r>
            <a:r>
              <a:rPr lang="en-US" dirty="0" smtClean="0"/>
              <a:t> (a niece of the last Byzantine emperor Constantine XI</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Or is it? Everybody wants to be Roman!</a:t>
            </a:r>
            <a:endParaRPr lang="en-US" dirty="0"/>
          </a:p>
        </p:txBody>
      </p:sp>
      <p:pic>
        <p:nvPicPr>
          <p:cNvPr id="4" name="Picture 3" descr="Flag_of_Russian_Empire_for_private_use_(1914–1917).svg.png"/>
          <p:cNvPicPr>
            <a:picLocks noChangeAspect="1"/>
          </p:cNvPicPr>
          <p:nvPr/>
        </p:nvPicPr>
        <p:blipFill>
          <a:blip r:embed="rId2" cstate="print"/>
          <a:stretch>
            <a:fillRect/>
          </a:stretch>
        </p:blipFill>
        <p:spPr>
          <a:xfrm>
            <a:off x="457200" y="2728912"/>
            <a:ext cx="5162550" cy="3449522"/>
          </a:xfrm>
          <a:prstGeom prst="rect">
            <a:avLst/>
          </a:prstGeom>
        </p:spPr>
      </p:pic>
      <p:pic>
        <p:nvPicPr>
          <p:cNvPr id="5" name="Picture 4" descr="russian-480.gif"/>
          <p:cNvPicPr>
            <a:picLocks noChangeAspect="1"/>
          </p:cNvPicPr>
          <p:nvPr/>
        </p:nvPicPr>
        <p:blipFill>
          <a:blip r:embed="rId3" cstate="print"/>
          <a:stretch>
            <a:fillRect/>
          </a:stretch>
        </p:blipFill>
        <p:spPr>
          <a:xfrm>
            <a:off x="6629400" y="2362200"/>
            <a:ext cx="2514600" cy="1671161"/>
          </a:xfrm>
          <a:prstGeom prst="rect">
            <a:avLst/>
          </a:prstGeom>
        </p:spPr>
      </p:pic>
      <p:pic>
        <p:nvPicPr>
          <p:cNvPr id="6" name="Picture 5" descr="Russian two Head.jpg"/>
          <p:cNvPicPr>
            <a:picLocks noChangeAspect="1"/>
          </p:cNvPicPr>
          <p:nvPr/>
        </p:nvPicPr>
        <p:blipFill>
          <a:blip r:embed="rId4" cstate="print"/>
          <a:stretch>
            <a:fillRect/>
          </a:stretch>
        </p:blipFill>
        <p:spPr>
          <a:xfrm>
            <a:off x="6858000" y="4191000"/>
            <a:ext cx="2286000" cy="2667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At its height, the boundaries of the Roman Empire stretched from the north of England across the North Sea, along the Rhine and Danube Rivers to the Caspian Sea, south to Egypt, along the coast of Africa to Spain. </a:t>
            </a:r>
            <a:endParaRPr lang="en-US" dirty="0" smtClean="0"/>
          </a:p>
          <a:p>
            <a:r>
              <a:rPr lang="en-US" dirty="0" smtClean="0"/>
              <a:t>The </a:t>
            </a:r>
            <a:r>
              <a:rPr lang="en-US" dirty="0" smtClean="0"/>
              <a:t>decline and eventual collapse of this vast empire took place over a period of years before reaching its bitter end in the middle of the 5th century. </a:t>
            </a:r>
            <a:endParaRPr lang="en-US" dirty="0" smtClean="0"/>
          </a:p>
          <a:p>
            <a:r>
              <a:rPr lang="en-US" dirty="0" smtClean="0"/>
              <a:t>Its </a:t>
            </a:r>
            <a:r>
              <a:rPr lang="en-US" dirty="0" smtClean="0"/>
              <a:t>demise followed a pattern in which extended periods of weakness were followed by unsustainable bursts of strength that inevitably led to further decline. </a:t>
            </a:r>
            <a:endParaRPr lang="en-US" dirty="0" smtClean="0"/>
          </a:p>
          <a:p>
            <a:r>
              <a:rPr lang="en-US" dirty="0" smtClean="0"/>
              <a:t>The </a:t>
            </a:r>
            <a:r>
              <a:rPr lang="en-US" dirty="0" smtClean="0"/>
              <a:t>forces that </a:t>
            </a:r>
            <a:r>
              <a:rPr lang="en-US" dirty="0" smtClean="0"/>
              <a:t>allowed </a:t>
            </a:r>
            <a:r>
              <a:rPr lang="en-US" dirty="0" smtClean="0"/>
              <a:t>its destruction came from the internal decay of its economic, political and </a:t>
            </a:r>
            <a:r>
              <a:rPr lang="en-US" dirty="0" smtClean="0"/>
              <a:t>military </a:t>
            </a:r>
            <a:r>
              <a:rPr lang="en-US" dirty="0" smtClean="0"/>
              <a:t>structure combined with relentless barbarian </a:t>
            </a:r>
            <a:r>
              <a:rPr lang="en-US" dirty="0" smtClean="0"/>
              <a:t>attacks.</a:t>
            </a:r>
            <a:endParaRPr lang="en-US" dirty="0"/>
          </a:p>
        </p:txBody>
      </p:sp>
      <p:sp>
        <p:nvSpPr>
          <p:cNvPr id="3" name="Title 2"/>
          <p:cNvSpPr>
            <a:spLocks noGrp="1"/>
          </p:cNvSpPr>
          <p:nvPr>
            <p:ph type="title"/>
          </p:nvPr>
        </p:nvSpPr>
        <p:spPr/>
        <p:txBody>
          <a:bodyPr/>
          <a:lstStyle/>
          <a:p>
            <a:r>
              <a:rPr lang="en-US" dirty="0" smtClean="0"/>
              <a:t>The Grandeur that was Rome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There is no one single reason, but a series of problems that grew too large to solve.  </a:t>
            </a:r>
            <a:endParaRPr lang="en-US" dirty="0" smtClean="0"/>
          </a:p>
          <a:p>
            <a:r>
              <a:rPr lang="en-US" dirty="0" smtClean="0"/>
              <a:t>The </a:t>
            </a:r>
            <a:r>
              <a:rPr lang="en-US" dirty="0" smtClean="0"/>
              <a:t>empire grew too large to govern.  </a:t>
            </a:r>
            <a:endParaRPr lang="en-US" dirty="0" smtClean="0"/>
          </a:p>
          <a:p>
            <a:pPr lvl="2"/>
            <a:r>
              <a:rPr lang="en-US" dirty="0" smtClean="0"/>
              <a:t>The </a:t>
            </a:r>
            <a:r>
              <a:rPr lang="en-US" dirty="0" smtClean="0"/>
              <a:t>Romans tried to solve this by dividing the empire.  </a:t>
            </a:r>
            <a:endParaRPr lang="en-US" dirty="0" smtClean="0"/>
          </a:p>
          <a:p>
            <a:r>
              <a:rPr lang="en-US" dirty="0" smtClean="0"/>
              <a:t>The </a:t>
            </a:r>
            <a:r>
              <a:rPr lang="en-US" dirty="0" smtClean="0"/>
              <a:t>Romans no longer wanted to serve in the army.  </a:t>
            </a:r>
            <a:endParaRPr lang="en-US" dirty="0" smtClean="0"/>
          </a:p>
          <a:p>
            <a:pPr lvl="2"/>
            <a:r>
              <a:rPr lang="en-US" dirty="0" smtClean="0"/>
              <a:t>The </a:t>
            </a:r>
            <a:r>
              <a:rPr lang="en-US" dirty="0" smtClean="0"/>
              <a:t>Romans tried to solve this by hiring barbarians to fight for them. </a:t>
            </a:r>
            <a:endParaRPr lang="en-US" dirty="0" smtClean="0"/>
          </a:p>
          <a:p>
            <a:r>
              <a:rPr lang="en-US" dirty="0" smtClean="0"/>
              <a:t>Civil </a:t>
            </a:r>
            <a:r>
              <a:rPr lang="en-US" dirty="0" smtClean="0"/>
              <a:t>wars broke out in Rome between different factions.  </a:t>
            </a:r>
            <a:endParaRPr lang="en-US" dirty="0" smtClean="0"/>
          </a:p>
          <a:p>
            <a:r>
              <a:rPr lang="en-US" dirty="0" smtClean="0"/>
              <a:t>The </a:t>
            </a:r>
            <a:r>
              <a:rPr lang="en-US" dirty="0" smtClean="0"/>
              <a:t>rich grew disinterested in helping Rome and only wanted more for themselves and their families. </a:t>
            </a:r>
            <a:endParaRPr lang="en-US" dirty="0" smtClean="0"/>
          </a:p>
          <a:p>
            <a:r>
              <a:rPr lang="en-US" dirty="0" smtClean="0"/>
              <a:t>The </a:t>
            </a:r>
            <a:r>
              <a:rPr lang="en-US" dirty="0" smtClean="0"/>
              <a:t>population of Rome shrank.  </a:t>
            </a:r>
            <a:endParaRPr lang="en-US" dirty="0" smtClean="0"/>
          </a:p>
          <a:p>
            <a:r>
              <a:rPr lang="en-US" dirty="0" smtClean="0"/>
              <a:t>Trade </a:t>
            </a:r>
            <a:r>
              <a:rPr lang="en-US" dirty="0" smtClean="0"/>
              <a:t>decreased while taxes and prices increased. </a:t>
            </a:r>
            <a:endParaRPr lang="en-US" dirty="0" smtClean="0"/>
          </a:p>
          <a:p>
            <a:r>
              <a:rPr lang="en-US" dirty="0" smtClean="0"/>
              <a:t>The </a:t>
            </a:r>
            <a:r>
              <a:rPr lang="en-US" dirty="0" smtClean="0"/>
              <a:t>poor were overtaxed.  </a:t>
            </a:r>
            <a:endParaRPr lang="en-US" dirty="0" smtClean="0"/>
          </a:p>
          <a:p>
            <a:r>
              <a:rPr lang="en-US" dirty="0" smtClean="0"/>
              <a:t>The </a:t>
            </a:r>
            <a:r>
              <a:rPr lang="en-US" dirty="0" smtClean="0"/>
              <a:t>use of slaves put people out of work.  </a:t>
            </a:r>
            <a:endParaRPr lang="en-US" dirty="0"/>
          </a:p>
        </p:txBody>
      </p:sp>
      <p:sp>
        <p:nvSpPr>
          <p:cNvPr id="3" name="Title 2"/>
          <p:cNvSpPr>
            <a:spLocks noGrp="1"/>
          </p:cNvSpPr>
          <p:nvPr>
            <p:ph type="title"/>
          </p:nvPr>
        </p:nvSpPr>
        <p:spPr/>
        <p:txBody>
          <a:bodyPr/>
          <a:lstStyle/>
          <a:p>
            <a:r>
              <a:rPr lang="en-US" dirty="0" smtClean="0"/>
              <a:t>The Grandeur that was Rome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00705202402!Roman_Empire_full_map.jpg"/>
          <p:cNvPicPr>
            <a:picLocks noGrp="1" noChangeAspect="1"/>
          </p:cNvPicPr>
          <p:nvPr>
            <p:ph idx="1"/>
          </p:nvPr>
        </p:nvPicPr>
        <p:blipFill>
          <a:blip r:embed="rId2" cstate="print"/>
          <a:stretch>
            <a:fillRect/>
          </a:stretch>
        </p:blipFill>
        <p:spPr>
          <a:xfrm>
            <a:off x="1371600" y="1219200"/>
            <a:ext cx="6904653" cy="5638800"/>
          </a:xfrm>
        </p:spPr>
      </p:pic>
      <p:sp>
        <p:nvSpPr>
          <p:cNvPr id="3" name="Title 2"/>
          <p:cNvSpPr>
            <a:spLocks noGrp="1"/>
          </p:cNvSpPr>
          <p:nvPr>
            <p:ph type="title"/>
          </p:nvPr>
        </p:nvSpPr>
        <p:spPr/>
        <p:txBody>
          <a:bodyPr/>
          <a:lstStyle/>
          <a:p>
            <a:r>
              <a:rPr lang="en-US" dirty="0" smtClean="0"/>
              <a:t>Rome, at its climax!</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Continuous occurrences of diseases such as Malaria and other plagues caused a decline in the Roman Empire population.</a:t>
            </a:r>
          </a:p>
          <a:p>
            <a:r>
              <a:rPr lang="en-US" dirty="0" smtClean="0"/>
              <a:t>During certain regimes, their currency was debased. Their coins basically didn’t have the actual value; instead, the worth of the currency depended on the amount of silver it contained. Their coins were made up of no more than 1% silver and, as a result, severe inflation followed</a:t>
            </a:r>
            <a:r>
              <a:rPr lang="en-US" dirty="0" smtClean="0"/>
              <a:t>.</a:t>
            </a:r>
          </a:p>
          <a:p>
            <a:pPr lvl="2"/>
            <a:r>
              <a:rPr lang="en-US" dirty="0" smtClean="0"/>
              <a:t>Before 1965, quarters contained 90% silver, 10% copper.</a:t>
            </a:r>
          </a:p>
          <a:p>
            <a:pPr lvl="2"/>
            <a:r>
              <a:rPr lang="en-US" dirty="0" smtClean="0"/>
              <a:t>After 1965, two layers of cupronickel, 75% copper and 25% nickel, on a core of pure copper.</a:t>
            </a:r>
          </a:p>
          <a:p>
            <a:pPr lvl="2"/>
            <a:r>
              <a:rPr lang="en-US" dirty="0" smtClean="0"/>
              <a:t>They are called a "Johnson Sandwich" after Lyndon B. Johnson, the U.S. President at the time.</a:t>
            </a:r>
          </a:p>
          <a:p>
            <a:r>
              <a:rPr lang="en-US" dirty="0" smtClean="0"/>
              <a:t>Rome depended on its empire for resources originating from mining and farming practices. Rome turned out to be very poor and had trouble managing the economy.</a:t>
            </a:r>
          </a:p>
          <a:p>
            <a:r>
              <a:rPr lang="en-US" dirty="0" smtClean="0"/>
              <a:t>High taxation caused distress among many classes in Ancient Rome.</a:t>
            </a:r>
            <a:endParaRPr lang="en-US" dirty="0"/>
          </a:p>
        </p:txBody>
      </p:sp>
      <p:sp>
        <p:nvSpPr>
          <p:cNvPr id="3" name="Title 2"/>
          <p:cNvSpPr>
            <a:spLocks noGrp="1"/>
          </p:cNvSpPr>
          <p:nvPr>
            <p:ph type="title"/>
          </p:nvPr>
        </p:nvSpPr>
        <p:spPr/>
        <p:txBody>
          <a:bodyPr/>
          <a:lstStyle/>
          <a:p>
            <a:r>
              <a:rPr lang="en-US" dirty="0" smtClean="0"/>
              <a:t>So What Happened? - Economics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oman Split.png"/>
          <p:cNvPicPr>
            <a:picLocks noGrp="1" noChangeAspect="1"/>
          </p:cNvPicPr>
          <p:nvPr>
            <p:ph idx="1"/>
          </p:nvPr>
        </p:nvPicPr>
        <p:blipFill>
          <a:blip r:embed="rId2" cstate="print"/>
          <a:stretch>
            <a:fillRect/>
          </a:stretch>
        </p:blipFill>
        <p:spPr>
          <a:xfrm>
            <a:off x="838200" y="1352595"/>
            <a:ext cx="7270075" cy="5505405"/>
          </a:xfrm>
        </p:spPr>
      </p:pic>
      <p:sp>
        <p:nvSpPr>
          <p:cNvPr id="3" name="Title 2"/>
          <p:cNvSpPr>
            <a:spLocks noGrp="1"/>
          </p:cNvSpPr>
          <p:nvPr>
            <p:ph type="title"/>
          </p:nvPr>
        </p:nvSpPr>
        <p:spPr/>
        <p:txBody>
          <a:bodyPr/>
          <a:lstStyle/>
          <a:p>
            <a:r>
              <a:rPr lang="en-US" dirty="0" smtClean="0"/>
              <a:t>So What Happened? - Politics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Corruptions in senate and instability in the politics came into existence. Officials accepted bribes in exchange for favors. Furthermore, consuls and officials would offer positions in office to those who could pay of a huge amount of money</a:t>
            </a:r>
            <a:r>
              <a:rPr lang="en-US" dirty="0" smtClean="0"/>
              <a:t>.</a:t>
            </a:r>
          </a:p>
          <a:p>
            <a:pPr lvl="1"/>
            <a:r>
              <a:rPr lang="en-US" dirty="0" smtClean="0"/>
              <a:t>Nero – Persecution, Lavish Spending</a:t>
            </a:r>
          </a:p>
          <a:p>
            <a:pPr lvl="1"/>
            <a:r>
              <a:rPr lang="en-US" dirty="0" smtClean="0"/>
              <a:t>Caligula – Made his horse a senator</a:t>
            </a:r>
            <a:endParaRPr lang="en-US" dirty="0" smtClean="0"/>
          </a:p>
          <a:p>
            <a:r>
              <a:rPr lang="en-US" dirty="0" smtClean="0"/>
              <a:t>Emperor Constantine divided the Roman Empire into two halves and declared Constantinople as the new capital of Roman society. The western half of the Roman Empire lost its power over towns in the East. The loss of power over the eastern half caused a huge decline in profits from the treasury thus weakening the military in terms of warfare.</a:t>
            </a:r>
            <a:endParaRPr lang="en-US" dirty="0"/>
          </a:p>
        </p:txBody>
      </p:sp>
      <p:sp>
        <p:nvSpPr>
          <p:cNvPr id="3" name="Title 2"/>
          <p:cNvSpPr>
            <a:spLocks noGrp="1"/>
          </p:cNvSpPr>
          <p:nvPr>
            <p:ph type="title"/>
          </p:nvPr>
        </p:nvSpPr>
        <p:spPr/>
        <p:txBody>
          <a:bodyPr/>
          <a:lstStyle/>
          <a:p>
            <a:r>
              <a:rPr lang="en-US" dirty="0" smtClean="0"/>
              <a:t>So What Happened? - Politics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Rome no longer had a control over military situations because the Roman army was comprised of trained barbarian soldiers. The barbarian soldiers of the Roman army were much less effective compared to the superior infantry that the Roman Empire had in previous centuries.</a:t>
            </a:r>
          </a:p>
          <a:p>
            <a:r>
              <a:rPr lang="en-US" dirty="0" smtClean="0"/>
              <a:t>Many of the Roman citizens who were expected to serve the Roman military refused to sign. The new forces of the Roman military were low on morale and were very lethargic. They remained careless about the development of Rome.</a:t>
            </a:r>
          </a:p>
          <a:p>
            <a:r>
              <a:rPr lang="en-US" dirty="0" smtClean="0"/>
              <a:t>Many of the men from the Roman army who served the country had retired and did not want to be bothered with government affairs.</a:t>
            </a:r>
          </a:p>
          <a:p>
            <a:r>
              <a:rPr lang="en-US" dirty="0" smtClean="0"/>
              <a:t>Many locations were remote and the governing of Romans was lenient. Instead of keeping their original heritage, many of the soldiers from these locations were married to locals and adopted to local customs, values, attitudes, and beliefs.</a:t>
            </a:r>
          </a:p>
          <a:p>
            <a:r>
              <a:rPr lang="en-US" dirty="0" smtClean="0"/>
              <a:t>Hadrian soon realized that Rome was no longer in a position to continue expansion. Hadrian took a defensive stance and ordered the construction of a defensive which marked the northern limit of Roman Empire. It was impossible for his troops to defend such a wide area due to continuous waves of barbarians directed to break the walls.</a:t>
            </a:r>
            <a:endParaRPr lang="en-US" dirty="0" smtClean="0"/>
          </a:p>
        </p:txBody>
      </p:sp>
      <p:sp>
        <p:nvSpPr>
          <p:cNvPr id="3" name="Title 2"/>
          <p:cNvSpPr>
            <a:spLocks noGrp="1"/>
          </p:cNvSpPr>
          <p:nvPr>
            <p:ph type="title"/>
          </p:nvPr>
        </p:nvSpPr>
        <p:spPr/>
        <p:txBody>
          <a:bodyPr/>
          <a:lstStyle/>
          <a:p>
            <a:r>
              <a:rPr lang="en-US" dirty="0" smtClean="0"/>
              <a:t>So What Happened? - Military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St. Jerome was born around the year 340. He came to Rome and was baptized there around 360. He devoted the rest of his life to scholarly pursuits and the translation of the Bible into Latin. He died in 420. He wrote the following observations describing the devastation of the Empire around 406</a:t>
            </a:r>
            <a:r>
              <a:rPr lang="en-US" dirty="0" smtClean="0"/>
              <a:t>:</a:t>
            </a:r>
          </a:p>
          <a:p>
            <a:pPr lvl="1"/>
            <a:r>
              <a:rPr lang="en-US" i="1" dirty="0" smtClean="0"/>
              <a:t>Nations </a:t>
            </a:r>
            <a:r>
              <a:rPr lang="en-US" i="1" dirty="0" smtClean="0"/>
              <a:t>innumerable and most savage have invaded all Gaul. The </a:t>
            </a:r>
            <a:r>
              <a:rPr lang="en-US" i="1" dirty="0" smtClean="0"/>
              <a:t>whole </a:t>
            </a:r>
            <a:r>
              <a:rPr lang="en-US" i="1" dirty="0" smtClean="0"/>
              <a:t>region between the Alps and the Pyrenees, the ocean and the Rhine, has been devastated by the </a:t>
            </a:r>
            <a:r>
              <a:rPr lang="en-US" i="1" dirty="0" err="1" smtClean="0"/>
              <a:t>Quadi</a:t>
            </a:r>
            <a:r>
              <a:rPr lang="en-US" i="1" dirty="0" smtClean="0"/>
              <a:t>, the Vandals, the </a:t>
            </a:r>
            <a:r>
              <a:rPr lang="en-US" i="1" dirty="0" err="1" smtClean="0"/>
              <a:t>Sarmati</a:t>
            </a:r>
            <a:r>
              <a:rPr lang="en-US" i="1" dirty="0" smtClean="0"/>
              <a:t>, the </a:t>
            </a:r>
            <a:r>
              <a:rPr lang="en-US" i="1" dirty="0" err="1" smtClean="0"/>
              <a:t>Alani</a:t>
            </a:r>
            <a:r>
              <a:rPr lang="en-US" i="1" dirty="0" smtClean="0"/>
              <a:t>, the </a:t>
            </a:r>
            <a:r>
              <a:rPr lang="en-US" i="1" dirty="0" err="1" smtClean="0"/>
              <a:t>Gepidae</a:t>
            </a:r>
            <a:r>
              <a:rPr lang="en-US" i="1" dirty="0" smtClean="0"/>
              <a:t>, the hostile </a:t>
            </a:r>
            <a:r>
              <a:rPr lang="en-US" i="1" dirty="0" err="1" smtClean="0"/>
              <a:t>Heruli</a:t>
            </a:r>
            <a:r>
              <a:rPr lang="en-US" i="1" dirty="0" smtClean="0"/>
              <a:t>, the Saxons, the </a:t>
            </a:r>
            <a:r>
              <a:rPr lang="en-US" i="1" dirty="0" err="1" smtClean="0"/>
              <a:t>Burgundians</a:t>
            </a:r>
            <a:r>
              <a:rPr lang="en-US" i="1" dirty="0" smtClean="0"/>
              <a:t>, the </a:t>
            </a:r>
            <a:r>
              <a:rPr lang="en-US" i="1" dirty="0" err="1" smtClean="0"/>
              <a:t>Alemanni</a:t>
            </a:r>
            <a:r>
              <a:rPr lang="en-US" i="1" dirty="0" smtClean="0"/>
              <a:t>, and the </a:t>
            </a:r>
            <a:r>
              <a:rPr lang="en-US" i="1" dirty="0" err="1" smtClean="0"/>
              <a:t>Pahnonians</a:t>
            </a:r>
            <a:r>
              <a:rPr lang="en-US" i="1" dirty="0" smtClean="0"/>
              <a:t>. </a:t>
            </a:r>
            <a:endParaRPr lang="en-US" i="1" dirty="0"/>
          </a:p>
        </p:txBody>
      </p:sp>
      <p:sp>
        <p:nvSpPr>
          <p:cNvPr id="3" name="Title 2"/>
          <p:cNvSpPr>
            <a:spLocks noGrp="1"/>
          </p:cNvSpPr>
          <p:nvPr>
            <p:ph type="title"/>
          </p:nvPr>
        </p:nvSpPr>
        <p:spPr/>
        <p:txBody>
          <a:bodyPr/>
          <a:lstStyle/>
          <a:p>
            <a:r>
              <a:rPr lang="en-US" dirty="0" smtClean="0"/>
              <a:t>"Who could believe this?"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2089</TotalTime>
  <Pages>20</Pages>
  <Words>1286</Words>
  <Application>Microsoft Office PowerPoint</Application>
  <PresentationFormat>Letter Paper (8.5x11 in)</PresentationFormat>
  <Paragraphs>89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Paper</vt:lpstr>
      <vt:lpstr>Decline and Fall of Rome OR All Good Things Must Come to and End</vt:lpstr>
      <vt:lpstr>The Grandeur that was Rome</vt:lpstr>
      <vt:lpstr>The Grandeur that was Rome</vt:lpstr>
      <vt:lpstr>Rome, at its climax!</vt:lpstr>
      <vt:lpstr>So What Happened? - Economics</vt:lpstr>
      <vt:lpstr>So What Happened? - Politics</vt:lpstr>
      <vt:lpstr>So What Happened? - Politics</vt:lpstr>
      <vt:lpstr>So What Happened? - Military</vt:lpstr>
      <vt:lpstr>"Who could believe this?"</vt:lpstr>
      <vt:lpstr>So What Happened? - BARBARIANS</vt:lpstr>
      <vt:lpstr>So What Happened? - BARBARIANS</vt:lpstr>
      <vt:lpstr>Slide 12</vt:lpstr>
      <vt:lpstr>So What Happened? - BARBARIANS</vt:lpstr>
      <vt:lpstr>So What Happened? - BARBARIANS</vt:lpstr>
      <vt:lpstr>The End of Rome?</vt:lpstr>
      <vt:lpstr>Or is it? Everybody wants to be Roman!</vt:lpstr>
      <vt:lpstr>Or is it? Everybody wants to be Roman!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Rome BCE-CE De nobis fabula narratur</dc:title>
  <dc:creator>The WSC Campus Network</dc:creator>
  <cp:lastModifiedBy>BAIR SAYS</cp:lastModifiedBy>
  <cp:revision>17</cp:revision>
  <cp:lastPrinted>1999-09-29T11:02:44Z</cp:lastPrinted>
  <dcterms:created xsi:type="dcterms:W3CDTF">1997-09-26T15:41:18Z</dcterms:created>
  <dcterms:modified xsi:type="dcterms:W3CDTF">2014-04-23T14:27:08Z</dcterms:modified>
</cp:coreProperties>
</file>