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6"/>
  </p:notesMasterIdLst>
  <p:handoutMasterIdLst>
    <p:handoutMasterId r:id="rId17"/>
  </p:handoutMasterIdLst>
  <p:sldIdLst>
    <p:sldId id="277" r:id="rId2"/>
    <p:sldId id="287" r:id="rId3"/>
    <p:sldId id="289" r:id="rId4"/>
    <p:sldId id="282" r:id="rId5"/>
    <p:sldId id="285" r:id="rId6"/>
    <p:sldId id="291" r:id="rId7"/>
    <p:sldId id="293" r:id="rId8"/>
    <p:sldId id="294" r:id="rId9"/>
    <p:sldId id="290" r:id="rId10"/>
    <p:sldId id="286" r:id="rId11"/>
    <p:sldId id="292" r:id="rId12"/>
    <p:sldId id="258" r:id="rId13"/>
    <p:sldId id="283" r:id="rId14"/>
    <p:sldId id="275" r:id="rId15"/>
  </p:sldIdLst>
  <p:sldSz cx="9144000" cy="6858000" type="letter"/>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84" d="100"/>
          <a:sy n="84" d="100"/>
        </p:scale>
        <p:origin x="-29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400800" y="8750300"/>
            <a:ext cx="387350" cy="301625"/>
          </a:xfrm>
          <a:prstGeom prst="rect">
            <a:avLst/>
          </a:prstGeom>
          <a:noFill/>
          <a:ln w="12700">
            <a:noFill/>
            <a:miter lim="800000"/>
            <a:headEnd/>
            <a:tailEnd/>
          </a:ln>
          <a:effectLst/>
        </p:spPr>
        <p:txBody>
          <a:bodyPr wrap="none" lIns="90488" tIns="44450" rIns="90488" bIns="44450" anchor="ctr">
            <a:spAutoFit/>
          </a:bodyPr>
          <a:lstStyle/>
          <a:p>
            <a:pPr algn="r"/>
            <a:fld id="{D7229E01-A540-435C-9532-EEF8F3647F6E}" type="slidenum">
              <a:rPr lang="en-US" sz="1400"/>
              <a:pPr algn="r"/>
              <a:t>‹#›</a:t>
            </a:fld>
            <a:endParaRPr lang="en-US" sz="140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
        <p:nvSpPr>
          <p:cNvPr id="2051" name="Rectangle 3"/>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notes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2" name="Rectangle 4"/>
          <p:cNvSpPr>
            <a:spLocks noChangeArrowheads="1"/>
          </p:cNvSpPr>
          <p:nvPr/>
        </p:nvSpPr>
        <p:spPr bwMode="auto">
          <a:xfrm>
            <a:off x="6400800" y="8750300"/>
            <a:ext cx="387350" cy="301625"/>
          </a:xfrm>
          <a:prstGeom prst="rect">
            <a:avLst/>
          </a:prstGeom>
          <a:noFill/>
          <a:ln w="12700">
            <a:noFill/>
            <a:miter lim="800000"/>
            <a:headEnd/>
            <a:tailEnd/>
          </a:ln>
          <a:effectLst/>
        </p:spPr>
        <p:txBody>
          <a:bodyPr wrap="none" lIns="90488" tIns="44450" rIns="90488" bIns="44450" anchor="ctr">
            <a:spAutoFit/>
          </a:bodyPr>
          <a:lstStyle/>
          <a:p>
            <a:pPr algn="r"/>
            <a:fld id="{C7EF3515-D64C-4150-84D6-C92ACEF475AE}" type="slidenum">
              <a:rPr lang="en-US" sz="1400"/>
              <a:pPr algn="r"/>
              <a:t>‹#›</a:t>
            </a:fld>
            <a:endParaRPr lang="en-US" sz="140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1150938" y="692150"/>
            <a:ext cx="4556125" cy="3416300"/>
          </a:xfrm>
          <a:ln/>
        </p:spPr>
      </p:sp>
      <p:sp>
        <p:nvSpPr>
          <p:cNvPr id="25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1150938" y="692150"/>
            <a:ext cx="4556125" cy="3416300"/>
          </a:xfrm>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74CBEAF9-9E58-4CC8-A6FF-6DD8A58DEEA4}" type="datetimeFigureOut">
              <a:rPr lang="en-US" smtClean="0"/>
              <a:pPr/>
              <a:t>4/16/2014</a:t>
            </a:fld>
            <a:endParaRPr lang="en-US"/>
          </a:p>
        </p:txBody>
      </p:sp>
      <p:sp>
        <p:nvSpPr>
          <p:cNvPr id="16" name="Slide Number Placeholder 15"/>
          <p:cNvSpPr>
            <a:spLocks noGrp="1"/>
          </p:cNvSpPr>
          <p:nvPr>
            <p:ph type="sldNum" sz="quarter" idx="11"/>
          </p:nvPr>
        </p:nvSpPr>
        <p:spPr/>
        <p:txBody>
          <a:bodyPr/>
          <a:lstStyle/>
          <a:p>
            <a:fld id="{CA15C064-DD44-4CAC-873E-2D1F54821676}" type="slidenum">
              <a:rPr kumimoji="0" lang="en-US" smtClean="0"/>
              <a:pPr/>
              <a:t>‹#›</a:t>
            </a:fld>
            <a:endParaRPr kumimoji="0" lang="en-US" dirty="0"/>
          </a:p>
        </p:txBody>
      </p:sp>
      <p:sp>
        <p:nvSpPr>
          <p:cNvPr id="17" name="Footer Placeholder 16"/>
          <p:cNvSpPr>
            <a:spLocks noGrp="1"/>
          </p:cNvSpPr>
          <p:nvPr>
            <p:ph type="ftr" sz="quarter" idx="12"/>
          </p:nvPr>
        </p:nvSpPr>
        <p:spPr/>
        <p:txBody>
          <a:bodyPr/>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CBEAF9-9E58-4CC8-A6FF-6DD8A58DEEA4}" type="datetimeFigureOut">
              <a:rPr lang="en-US" smtClean="0"/>
              <a:pPr/>
              <a:t>4/16/2014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CBEAF9-9E58-4CC8-A6FF-6DD8A58DEEA4}" type="datetimeFigureOut">
              <a:rPr lang="en-US" smtClean="0"/>
              <a:pPr/>
              <a:t>4/16/2014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74CBEAF9-9E58-4CC8-A6FF-6DD8A58DEEA4}" type="datetimeFigureOut">
              <a:rPr lang="en-US" smtClean="0"/>
              <a:pPr/>
              <a:t>4/16/2014</a:t>
            </a:fld>
            <a:endParaRPr lang="en-US"/>
          </a:p>
        </p:txBody>
      </p:sp>
      <p:sp>
        <p:nvSpPr>
          <p:cNvPr id="15" name="Slide Number Placeholder 14"/>
          <p:cNvSpPr>
            <a:spLocks noGrp="1"/>
          </p:cNvSpPr>
          <p:nvPr>
            <p:ph type="sldNum" sz="quarter" idx="15"/>
          </p:nvPr>
        </p:nvSpPr>
        <p:spPr/>
        <p:txBody>
          <a:bodyPr/>
          <a:lstStyle>
            <a:lvl1pPr algn="ctr">
              <a:defRPr/>
            </a:lvl1pPr>
          </a:lstStyle>
          <a:p>
            <a:fld id="{CA15C064-DD44-4CAC-873E-2D1F54821676}" type="slidenum">
              <a:rPr kumimoji="0" lang="en-US" smtClean="0"/>
              <a:pPr/>
              <a:t>‹#›</a:t>
            </a:fld>
            <a:endParaRPr kumimoji="0" lang="en-US" dirty="0"/>
          </a:p>
        </p:txBody>
      </p:sp>
      <p:sp>
        <p:nvSpPr>
          <p:cNvPr id="16" name="Footer Placeholder 15"/>
          <p:cNvSpPr>
            <a:spLocks noGrp="1"/>
          </p:cNvSpPr>
          <p:nvPr>
            <p:ph type="ftr" sz="quarter" idx="16"/>
          </p:nvPr>
        </p:nvSpPr>
        <p:spPr/>
        <p:txBody>
          <a:bodyPr/>
          <a:lstStyle/>
          <a:p>
            <a:endParaRPr kumimoji="0"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4CBEAF9-9E58-4CC8-A6FF-6DD8A58DEEA4}" type="datetimeFigureOut">
              <a:rPr lang="en-US" smtClean="0"/>
              <a:pPr/>
              <a:t>4/16/2014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CA15C064-DD44-4CAC-873E-2D1F54821676}" type="slidenum">
              <a:rPr kumimoji="0" lang="en-US" smtClean="0"/>
              <a:pPr/>
              <a:t>‹#›</a:t>
            </a:fld>
            <a:endParaRPr kumimoji="0"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4CBEAF9-9E58-4CC8-A6FF-6DD8A58DEEA4}" type="datetimeFigureOut">
              <a:rPr lang="en-US" smtClean="0"/>
              <a:pPr/>
              <a:t>4/16/2014</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CA15C064-DD44-4CAC-873E-2D1F54821676}" type="slidenum">
              <a:rPr kumimoji="0" lang="en-US" smtClean="0"/>
              <a:pPr/>
              <a:t>‹#›</a:t>
            </a:fld>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A15C064-DD44-4CAC-873E-2D1F54821676}" type="slidenum">
              <a:rPr kumimoji="0" lang="en-US" smtClean="0"/>
              <a:pPr/>
              <a:t>‹#›</a:t>
            </a:fld>
            <a:endParaRPr kumimoji="0" lang="en-US" dirty="0"/>
          </a:p>
        </p:txBody>
      </p:sp>
      <p:sp>
        <p:nvSpPr>
          <p:cNvPr id="8" name="Footer Placeholder 7"/>
          <p:cNvSpPr>
            <a:spLocks noGrp="1"/>
          </p:cNvSpPr>
          <p:nvPr>
            <p:ph type="ftr" sz="quarter" idx="11"/>
          </p:nvPr>
        </p:nvSpPr>
        <p:spPr/>
        <p:txBody>
          <a:bodyPr/>
          <a:lstStyle/>
          <a:p>
            <a:endParaRPr kumimoji="0" lang="en-US"/>
          </a:p>
        </p:txBody>
      </p:sp>
      <p:sp>
        <p:nvSpPr>
          <p:cNvPr id="7" name="Date Placeholder 6"/>
          <p:cNvSpPr>
            <a:spLocks noGrp="1"/>
          </p:cNvSpPr>
          <p:nvPr>
            <p:ph type="dt" sz="half" idx="10"/>
          </p:nvPr>
        </p:nvSpPr>
        <p:spPr/>
        <p:txBody>
          <a:bodyPr/>
          <a:lstStyle/>
          <a:p>
            <a:fld id="{74CBEAF9-9E58-4CC8-A6FF-6DD8A58DEEA4}" type="datetimeFigureOut">
              <a:rPr lang="en-US" smtClean="0"/>
              <a:pPr/>
              <a:t>4/16/2014</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4CBEAF9-9E58-4CC8-A6FF-6DD8A58DEEA4}" type="datetimeFigureOut">
              <a:rPr lang="en-US" smtClean="0"/>
              <a:pPr/>
              <a:t>4/16/2014</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CA15C064-DD44-4CAC-873E-2D1F54821676}" type="slidenum">
              <a:rPr kumimoji="0" lang="en-US" smtClean="0"/>
              <a:pPr/>
              <a:t>‹#›</a:t>
            </a:fld>
            <a:endParaRPr kumimoji="0"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CBEAF9-9E58-4CC8-A6FF-6DD8A58DEEA4}" type="datetimeFigureOut">
              <a:rPr lang="en-US" smtClean="0"/>
              <a:pPr/>
              <a:t>4/16/2014</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74CBEAF9-9E58-4CC8-A6FF-6DD8A58DEEA4}" type="datetimeFigureOut">
              <a:rPr lang="en-US" smtClean="0"/>
              <a:pPr/>
              <a:t>4/16/2014</a:t>
            </a:fld>
            <a:endParaRPr lang="en-US"/>
          </a:p>
        </p:txBody>
      </p:sp>
      <p:sp>
        <p:nvSpPr>
          <p:cNvPr id="9" name="Slide Number Placeholder 8"/>
          <p:cNvSpPr>
            <a:spLocks noGrp="1"/>
          </p:cNvSpPr>
          <p:nvPr>
            <p:ph type="sldNum" sz="quarter" idx="15"/>
          </p:nvPr>
        </p:nvSpPr>
        <p:spPr/>
        <p:txBody>
          <a:bodyPr/>
          <a:lstStyle/>
          <a:p>
            <a:fld id="{CA15C064-DD44-4CAC-873E-2D1F54821676}" type="slidenum">
              <a:rPr kumimoji="0" lang="en-US" smtClean="0"/>
              <a:pPr/>
              <a:t>‹#›</a:t>
            </a:fld>
            <a:endParaRPr kumimoji="0" lang="en-US"/>
          </a:p>
        </p:txBody>
      </p:sp>
      <p:sp>
        <p:nvSpPr>
          <p:cNvPr id="10" name="Footer Placeholder 9"/>
          <p:cNvSpPr>
            <a:spLocks noGrp="1"/>
          </p:cNvSpPr>
          <p:nvPr>
            <p:ph type="ftr" sz="quarter" idx="16"/>
          </p:nvPr>
        </p:nvSpPr>
        <p:spPr/>
        <p:txBody>
          <a:bodyPr/>
          <a:lstStyle/>
          <a:p>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74CBEAF9-9E58-4CC8-A6FF-6DD8A58DEEA4}" type="datetimeFigureOut">
              <a:rPr lang="en-US" smtClean="0"/>
              <a:pPr/>
              <a:t>4/16/2014</a:t>
            </a:fld>
            <a:endParaRPr lang="en-US"/>
          </a:p>
        </p:txBody>
      </p:sp>
      <p:sp>
        <p:nvSpPr>
          <p:cNvPr id="9" name="Slide Number Placeholder 8"/>
          <p:cNvSpPr>
            <a:spLocks noGrp="1"/>
          </p:cNvSpPr>
          <p:nvPr>
            <p:ph type="sldNum" sz="quarter" idx="11"/>
          </p:nvPr>
        </p:nvSpPr>
        <p:spPr/>
        <p:txBody>
          <a:bodyPr/>
          <a:lstStyle/>
          <a:p>
            <a:fld id="{CA15C064-DD44-4CAC-873E-2D1F54821676}" type="slidenum">
              <a:rPr kumimoji="0" lang="en-US" smtClean="0"/>
              <a:pPr/>
              <a:t>‹#›</a:t>
            </a:fld>
            <a:endParaRPr kumimoji="0" lang="en-US"/>
          </a:p>
        </p:txBody>
      </p:sp>
      <p:sp>
        <p:nvSpPr>
          <p:cNvPr id="10" name="Footer Placeholder 9"/>
          <p:cNvSpPr>
            <a:spLocks noGrp="1"/>
          </p:cNvSpPr>
          <p:nvPr>
            <p:ph type="ftr" sz="quarter" idx="12"/>
          </p:nvPr>
        </p:nvSpPr>
        <p:spPr/>
        <p:txBody>
          <a:bodyPr/>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pPr algn="l" eaLnBrk="1" latinLnBrk="0" hangingPunct="1"/>
            <a:fld id="{74CBEAF9-9E58-4CC8-A6FF-6DD8A58DEEA4}" type="datetimeFigureOut">
              <a:rPr lang="en-US" smtClean="0"/>
              <a:pPr algn="l" eaLnBrk="1" latinLnBrk="0" hangingPunct="1"/>
              <a:t>4/16/2014</a:t>
            </a:fld>
            <a:endParaRPr lang="en-US" dirty="0">
              <a:solidFill>
                <a:schemeClr val="accent1">
                  <a:shade val="75000"/>
                </a:schemeClr>
              </a:solidFill>
            </a:endParaRPr>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pPr algn="r" eaLnBrk="1" latinLnBrk="0" hangingPunct="1"/>
            <a:endParaRPr kumimoji="0" lang="en-US" dirty="0">
              <a:solidFill>
                <a:schemeClr val="accent1">
                  <a:shade val="75000"/>
                </a:schemeClr>
              </a:solidFill>
            </a:endParaRPr>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A15C064-DD44-4CAC-873E-2D1F54821676}" type="slidenum">
              <a:rPr kumimoji="0" lang="en-US" smtClean="0"/>
              <a:pPr/>
              <a:t>‹#›</a:t>
            </a:fld>
            <a:endParaRPr kumimoji="0" lang="en-US" dirty="0">
              <a:solidFill>
                <a:schemeClr val="accent1">
                  <a:shade val="75000"/>
                </a:schemeClr>
              </a:solidFill>
            </a:endParaRPr>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Daily Life in Ancient Rome w/ Mr. C</a:t>
            </a:r>
            <a:endParaRPr lang="en-US" dirty="0"/>
          </a:p>
        </p:txBody>
      </p:sp>
      <p:sp>
        <p:nvSpPr>
          <p:cNvPr id="2" name="Title 1"/>
          <p:cNvSpPr>
            <a:spLocks noGrp="1"/>
          </p:cNvSpPr>
          <p:nvPr>
            <p:ph type="ctrTitle"/>
          </p:nvPr>
        </p:nvSpPr>
        <p:spPr/>
        <p:txBody>
          <a:bodyPr/>
          <a:lstStyle/>
          <a:p>
            <a:r>
              <a:rPr lang="en-US" dirty="0" smtClean="0"/>
              <a:t>Home Sweet Home</a:t>
            </a:r>
            <a:br>
              <a:rPr lang="en-US" dirty="0" smtClean="0"/>
            </a:br>
            <a:r>
              <a:rPr lang="en-US" dirty="0" smtClean="0"/>
              <a:t>OR</a:t>
            </a:r>
            <a:br>
              <a:rPr lang="en-US" dirty="0" smtClean="0"/>
            </a:br>
            <a:r>
              <a:rPr lang="en-US" dirty="0" smtClean="0"/>
              <a:t>Dude, I Live in THAT?!?!</a:t>
            </a:r>
            <a:endParaRPr lang="en-US" dirty="0"/>
          </a:p>
        </p:txBody>
      </p:sp>
      <p:pic>
        <p:nvPicPr>
          <p:cNvPr id="4" name="Picture 3" descr="roman home in England.jpg"/>
          <p:cNvPicPr>
            <a:picLocks noChangeAspect="1"/>
          </p:cNvPicPr>
          <p:nvPr/>
        </p:nvPicPr>
        <p:blipFill>
          <a:blip r:embed="rId2" cstate="print"/>
          <a:stretch>
            <a:fillRect/>
          </a:stretch>
        </p:blipFill>
        <p:spPr>
          <a:xfrm>
            <a:off x="2743200" y="4114800"/>
            <a:ext cx="3733800" cy="289691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What’s new here?</a:t>
            </a:r>
          </a:p>
          <a:p>
            <a:r>
              <a:rPr lang="en-US" dirty="0" smtClean="0"/>
              <a:t>F - </a:t>
            </a:r>
            <a:r>
              <a:rPr lang="en-US" dirty="0" err="1" smtClean="0"/>
              <a:t>Culina</a:t>
            </a:r>
            <a:r>
              <a:rPr lang="en-US" dirty="0" smtClean="0"/>
              <a:t> </a:t>
            </a:r>
            <a:r>
              <a:rPr lang="en-US" dirty="0" smtClean="0"/>
              <a:t>/ _________ </a:t>
            </a:r>
            <a:r>
              <a:rPr lang="en-US" sz="1000" dirty="0" smtClean="0"/>
              <a:t>(Nom </a:t>
            </a:r>
            <a:r>
              <a:rPr lang="en-US" sz="1000" dirty="0" err="1" smtClean="0"/>
              <a:t>nom</a:t>
            </a:r>
            <a:r>
              <a:rPr lang="en-US" sz="1000" dirty="0" smtClean="0"/>
              <a:t>)</a:t>
            </a:r>
          </a:p>
          <a:p>
            <a:r>
              <a:rPr lang="en-US" dirty="0" smtClean="0"/>
              <a:t>L - </a:t>
            </a:r>
            <a:r>
              <a:rPr lang="en-US" dirty="0" err="1" smtClean="0"/>
              <a:t>Peristylium</a:t>
            </a:r>
            <a:r>
              <a:rPr lang="en-US" dirty="0" smtClean="0"/>
              <a:t> </a:t>
            </a:r>
            <a:r>
              <a:rPr lang="en-US" dirty="0" smtClean="0"/>
              <a:t>/ A </a:t>
            </a:r>
            <a:r>
              <a:rPr lang="en-US" dirty="0" smtClean="0"/>
              <a:t>range of </a:t>
            </a:r>
            <a:r>
              <a:rPr lang="en-US" dirty="0" smtClean="0"/>
              <a:t>columns</a:t>
            </a:r>
          </a:p>
          <a:p>
            <a:r>
              <a:rPr lang="en-US" dirty="0" smtClean="0"/>
              <a:t>M - </a:t>
            </a:r>
            <a:r>
              <a:rPr lang="en-US" dirty="0" err="1" smtClean="0"/>
              <a:t>Piscina</a:t>
            </a:r>
            <a:r>
              <a:rPr lang="en-US" dirty="0" smtClean="0"/>
              <a:t> </a:t>
            </a:r>
            <a:r>
              <a:rPr lang="en-US" dirty="0" smtClean="0"/>
              <a:t>/ Pool or fountain</a:t>
            </a:r>
          </a:p>
          <a:p>
            <a:endParaRPr lang="en-US" dirty="0" smtClean="0"/>
          </a:p>
          <a:p>
            <a:endParaRPr lang="en-US" dirty="0"/>
          </a:p>
        </p:txBody>
      </p:sp>
      <p:sp>
        <p:nvSpPr>
          <p:cNvPr id="3" name="Title 2"/>
          <p:cNvSpPr>
            <a:spLocks noGrp="1"/>
          </p:cNvSpPr>
          <p:nvPr>
            <p:ph type="title"/>
          </p:nvPr>
        </p:nvSpPr>
        <p:spPr/>
        <p:txBody>
          <a:bodyPr/>
          <a:lstStyle/>
          <a:p>
            <a:r>
              <a:rPr lang="en-US" dirty="0" smtClean="0"/>
              <a:t>Late Roman Houses</a:t>
            </a:r>
            <a:endParaRPr lang="en-US" dirty="0"/>
          </a:p>
        </p:txBody>
      </p:sp>
      <p:pic>
        <p:nvPicPr>
          <p:cNvPr id="4" name="Picture 3" descr="roman_house_peristyle_.jpg"/>
          <p:cNvPicPr>
            <a:picLocks noChangeAspect="1"/>
          </p:cNvPicPr>
          <p:nvPr/>
        </p:nvPicPr>
        <p:blipFill>
          <a:blip r:embed="rId2" cstate="print"/>
          <a:stretch>
            <a:fillRect/>
          </a:stretch>
        </p:blipFill>
        <p:spPr>
          <a:xfrm>
            <a:off x="6324600" y="1219200"/>
            <a:ext cx="2490258" cy="4953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linds(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blinds(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blinds(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blinds(horizontal)">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Late Roman House / Villa</a:t>
            </a:r>
            <a:endParaRPr lang="en-US" dirty="0"/>
          </a:p>
        </p:txBody>
      </p:sp>
      <p:pic>
        <p:nvPicPr>
          <p:cNvPr id="4" name="Picture 3" descr="roman_house_plan1.gif"/>
          <p:cNvPicPr>
            <a:picLocks noChangeAspect="1"/>
          </p:cNvPicPr>
          <p:nvPr/>
        </p:nvPicPr>
        <p:blipFill>
          <a:blip r:embed="rId2" cstate="print"/>
          <a:stretch>
            <a:fillRect/>
          </a:stretch>
        </p:blipFill>
        <p:spPr>
          <a:xfrm>
            <a:off x="381000" y="1371600"/>
            <a:ext cx="8332471" cy="54864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noFill/>
          <a:ln/>
        </p:spPr>
        <p:txBody>
          <a:bodyPr>
            <a:normAutofit lnSpcReduction="10000"/>
          </a:bodyPr>
          <a:lstStyle/>
          <a:p>
            <a:r>
              <a:rPr lang="en-US" dirty="0" smtClean="0"/>
              <a:t>Instead </a:t>
            </a:r>
            <a:r>
              <a:rPr lang="en-US" dirty="0" smtClean="0"/>
              <a:t>of a fire in each room, they had a special fire room built against an outside wall. The floors were raised on pillars and the walls of the villa were hollow. The heated air from the fire went to all the other rooms, through these spaces under the floor and in the walls.</a:t>
            </a:r>
          </a:p>
          <a:p>
            <a:pPr lvl="1"/>
            <a:r>
              <a:rPr lang="en-US" dirty="0" smtClean="0"/>
              <a:t>It was a very clever invention and after the Romans left, it was centuries before the British people had central heating again. </a:t>
            </a:r>
            <a:endParaRPr lang="en-US" dirty="0" smtClean="0"/>
          </a:p>
          <a:p>
            <a:pPr lvl="1"/>
            <a:endParaRPr lang="en-US" dirty="0" smtClean="0"/>
          </a:p>
          <a:p>
            <a:pPr lvl="7"/>
            <a:r>
              <a:rPr lang="en-US" dirty="0" smtClean="0"/>
              <a:t>This is a picture of the hypocaust at </a:t>
            </a:r>
            <a:r>
              <a:rPr lang="en-US" dirty="0" err="1" smtClean="0"/>
              <a:t>Rockborne</a:t>
            </a:r>
            <a:r>
              <a:rPr lang="en-US" dirty="0" smtClean="0"/>
              <a:t> in Hampshire. These pillars (red) held up the floor and allowed the hot air to circulate underneath, heating the room. </a:t>
            </a:r>
          </a:p>
          <a:p>
            <a:pPr lvl="1"/>
            <a:endParaRPr lang="it-IT" dirty="0" smtClean="0"/>
          </a:p>
          <a:p>
            <a:endParaRPr lang="en-US" dirty="0" smtClean="0"/>
          </a:p>
          <a:p>
            <a:endParaRPr lang="en-US" dirty="0"/>
          </a:p>
        </p:txBody>
      </p:sp>
      <p:sp>
        <p:nvSpPr>
          <p:cNvPr id="6146" name="Rectangle 2"/>
          <p:cNvSpPr>
            <a:spLocks noGrp="1" noChangeArrowheads="1"/>
          </p:cNvSpPr>
          <p:nvPr>
            <p:ph type="title"/>
          </p:nvPr>
        </p:nvSpPr>
        <p:spPr>
          <a:noFill/>
          <a:ln/>
        </p:spPr>
        <p:txBody>
          <a:bodyPr>
            <a:normAutofit/>
          </a:bodyPr>
          <a:lstStyle/>
          <a:p>
            <a:r>
              <a:rPr lang="en-US" b="1" dirty="0" smtClean="0"/>
              <a:t>The Hypocaust</a:t>
            </a:r>
          </a:p>
        </p:txBody>
      </p:sp>
      <p:pic>
        <p:nvPicPr>
          <p:cNvPr id="4" name="Picture 3" descr="hypocaust.jpg"/>
          <p:cNvPicPr>
            <a:picLocks noChangeAspect="1"/>
          </p:cNvPicPr>
          <p:nvPr/>
        </p:nvPicPr>
        <p:blipFill>
          <a:blip r:embed="rId3" cstate="print"/>
          <a:stretch>
            <a:fillRect/>
          </a:stretch>
        </p:blipFill>
        <p:spPr>
          <a:xfrm>
            <a:off x="0" y="4895850"/>
            <a:ext cx="2619375" cy="1962150"/>
          </a:xfrm>
          <a:prstGeom prst="rect">
            <a:avLst/>
          </a:prstGeom>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Wealthy Romans might decorate their house with mosaics, floors made of tiny, </a:t>
            </a:r>
            <a:r>
              <a:rPr lang="en-US" dirty="0" smtClean="0"/>
              <a:t>colored </a:t>
            </a:r>
            <a:r>
              <a:rPr lang="en-US" dirty="0" smtClean="0"/>
              <a:t>clay pieces that together made a wonderful picture. They were called </a:t>
            </a:r>
            <a:r>
              <a:rPr lang="en-US" i="1" dirty="0" err="1" smtClean="0"/>
              <a:t>tesserae</a:t>
            </a:r>
            <a:r>
              <a:rPr lang="en-US" dirty="0" smtClean="0"/>
              <a:t>. </a:t>
            </a:r>
          </a:p>
          <a:p>
            <a:pPr lvl="1"/>
            <a:r>
              <a:rPr lang="en-US" dirty="0" smtClean="0"/>
              <a:t>A wealthy Roman might have chosen a design from a pattern book, much like choosing wall paper today! Also it is thought that many of the designs might have arrived pre-made, so all the workman had to do was to stick them to the floor</a:t>
            </a:r>
            <a:r>
              <a:rPr lang="en-US" dirty="0" smtClean="0"/>
              <a:t>!</a:t>
            </a:r>
          </a:p>
          <a:p>
            <a:pPr lvl="1"/>
            <a:endParaRPr lang="en-US" dirty="0" smtClean="0"/>
          </a:p>
          <a:p>
            <a:endParaRPr lang="en-US" dirty="0" smtClean="0"/>
          </a:p>
          <a:p>
            <a:pPr lvl="8"/>
            <a:r>
              <a:rPr lang="en-US" dirty="0" smtClean="0"/>
              <a:t>The mosaic here shows a man and a giant eagle. It is made from thousands of tiny tile pieces. They took a very long time to make. </a:t>
            </a:r>
          </a:p>
          <a:p>
            <a:endParaRPr lang="en-US" dirty="0"/>
          </a:p>
        </p:txBody>
      </p:sp>
      <p:sp>
        <p:nvSpPr>
          <p:cNvPr id="3" name="Title 2"/>
          <p:cNvSpPr>
            <a:spLocks noGrp="1"/>
          </p:cNvSpPr>
          <p:nvPr>
            <p:ph type="title"/>
          </p:nvPr>
        </p:nvSpPr>
        <p:spPr/>
        <p:txBody>
          <a:bodyPr/>
          <a:lstStyle/>
          <a:p>
            <a:r>
              <a:rPr lang="en-US" b="1" dirty="0" smtClean="0"/>
              <a:t>The </a:t>
            </a:r>
            <a:r>
              <a:rPr lang="en-US" b="1" dirty="0" smtClean="0"/>
              <a:t>Mosaics</a:t>
            </a:r>
            <a:endParaRPr lang="en-US" b="1" dirty="0" smtClean="0"/>
          </a:p>
        </p:txBody>
      </p:sp>
      <p:pic>
        <p:nvPicPr>
          <p:cNvPr id="4" name="Picture 3" descr="mozaic.jpg"/>
          <p:cNvPicPr>
            <a:picLocks noChangeAspect="1"/>
          </p:cNvPicPr>
          <p:nvPr/>
        </p:nvPicPr>
        <p:blipFill>
          <a:blip r:embed="rId2" cstate="print"/>
          <a:stretch>
            <a:fillRect/>
          </a:stretch>
        </p:blipFill>
        <p:spPr>
          <a:xfrm>
            <a:off x="381000" y="4953000"/>
            <a:ext cx="2133600" cy="200025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noFill/>
          <a:ln/>
        </p:spPr>
        <p:txBody>
          <a:bodyPr>
            <a:normAutofit fontScale="70000" lnSpcReduction="20000"/>
          </a:bodyPr>
          <a:lstStyle/>
          <a:p>
            <a:r>
              <a:rPr lang="en-US" dirty="0" smtClean="0"/>
              <a:t>Roman town planners are also famous for having invented the first apartment blocks, called "</a:t>
            </a:r>
            <a:r>
              <a:rPr lang="en-US" dirty="0" err="1" smtClean="0"/>
              <a:t>insula</a:t>
            </a:r>
            <a:r>
              <a:rPr lang="en-US" dirty="0" smtClean="0"/>
              <a:t>" or "</a:t>
            </a:r>
            <a:r>
              <a:rPr lang="en-US" dirty="0" err="1" smtClean="0"/>
              <a:t>insulae</a:t>
            </a:r>
            <a:r>
              <a:rPr lang="en-US" dirty="0" smtClean="0"/>
              <a:t>". </a:t>
            </a:r>
            <a:endParaRPr lang="en-US" dirty="0" smtClean="0"/>
          </a:p>
          <a:p>
            <a:r>
              <a:rPr lang="en-US" dirty="0" smtClean="0"/>
              <a:t>Some </a:t>
            </a:r>
            <a:r>
              <a:rPr lang="en-US" dirty="0" smtClean="0"/>
              <a:t>examples of these apartment buildings can still be seen in cities such as Rome or Ostia (Rome's </a:t>
            </a:r>
            <a:r>
              <a:rPr lang="en-US" dirty="0" smtClean="0"/>
              <a:t>harbor</a:t>
            </a:r>
            <a:r>
              <a:rPr lang="en-US" dirty="0" smtClean="0"/>
              <a:t>). </a:t>
            </a:r>
            <a:endParaRPr lang="en-US" dirty="0" smtClean="0"/>
          </a:p>
          <a:p>
            <a:pPr lvl="1"/>
            <a:r>
              <a:rPr lang="en-US" dirty="0" smtClean="0"/>
              <a:t>Interestingly </a:t>
            </a:r>
            <a:r>
              <a:rPr lang="en-US" dirty="0" smtClean="0"/>
              <a:t>they are not to be found at Pompeii where the highest building had something like three floors and the norm was just a single floor. </a:t>
            </a:r>
            <a:endParaRPr lang="en-US" dirty="0" smtClean="0"/>
          </a:p>
          <a:p>
            <a:pPr lvl="2"/>
            <a:r>
              <a:rPr lang="en-US" dirty="0" smtClean="0"/>
              <a:t>In spite </a:t>
            </a:r>
            <a:r>
              <a:rPr lang="en-US" dirty="0" smtClean="0"/>
              <a:t>of its wealth Pompeii had not outgrown its limits as attested by the many large gardens and relatively undeveloped areas to the east of the city, </a:t>
            </a:r>
            <a:r>
              <a:rPr lang="en-US" dirty="0" err="1" smtClean="0"/>
              <a:t>ie</a:t>
            </a:r>
            <a:r>
              <a:rPr lang="en-US" dirty="0" smtClean="0"/>
              <a:t> availability of space and population density was clearly a strong factor in whether or not apartment blocks were built up.</a:t>
            </a:r>
          </a:p>
          <a:p>
            <a:r>
              <a:rPr lang="en-US" dirty="0" smtClean="0"/>
              <a:t>Roman </a:t>
            </a:r>
            <a:r>
              <a:rPr lang="en-US" dirty="0" smtClean="0"/>
              <a:t>apartment buildings could be as high as 5 or 6 floors and measure some </a:t>
            </a:r>
            <a:r>
              <a:rPr lang="en-US" dirty="0" smtClean="0"/>
              <a:t>30 feet </a:t>
            </a:r>
            <a:r>
              <a:rPr lang="en-US" dirty="0" smtClean="0"/>
              <a:t>in length and </a:t>
            </a:r>
            <a:r>
              <a:rPr lang="en-US" dirty="0" smtClean="0"/>
              <a:t>60 feet </a:t>
            </a:r>
            <a:r>
              <a:rPr lang="en-US" dirty="0" smtClean="0"/>
              <a:t>in height</a:t>
            </a:r>
            <a:r>
              <a:rPr lang="en-US" dirty="0" smtClean="0"/>
              <a:t>.</a:t>
            </a:r>
          </a:p>
          <a:p>
            <a:r>
              <a:rPr lang="en-US" dirty="0" smtClean="0"/>
              <a:t>The </a:t>
            </a:r>
            <a:r>
              <a:rPr lang="en-US" dirty="0" err="1" smtClean="0"/>
              <a:t>insulae</a:t>
            </a:r>
            <a:r>
              <a:rPr lang="en-US" dirty="0" smtClean="0"/>
              <a:t> in the poorest areas could be built out of extremely bad materials such as clay, straw, wood and crude bricks and often owed their structural strength to the support of </a:t>
            </a:r>
            <a:r>
              <a:rPr lang="en-US" dirty="0" smtClean="0"/>
              <a:t>neighboring </a:t>
            </a:r>
            <a:r>
              <a:rPr lang="en-US" dirty="0" smtClean="0"/>
              <a:t>buildings, not a healthy situation. </a:t>
            </a:r>
            <a:endParaRPr lang="en-US" dirty="0" smtClean="0"/>
          </a:p>
          <a:p>
            <a:r>
              <a:rPr lang="en-US" dirty="0" smtClean="0"/>
              <a:t>This </a:t>
            </a:r>
            <a:r>
              <a:rPr lang="en-US" dirty="0" smtClean="0"/>
              <a:t>accommodation, with very little by the way of hygiene was generally regarded as a temporary stepping stone towards something of higher quality</a:t>
            </a:r>
            <a:r>
              <a:rPr lang="en-US" dirty="0" smtClean="0"/>
              <a:t>.</a:t>
            </a:r>
          </a:p>
          <a:p>
            <a:r>
              <a:rPr lang="en-US" dirty="0" smtClean="0"/>
              <a:t>But the sad fact is that for many, this was NOT temporary.</a:t>
            </a:r>
            <a:endParaRPr lang="en-US" dirty="0"/>
          </a:p>
        </p:txBody>
      </p:sp>
      <p:sp>
        <p:nvSpPr>
          <p:cNvPr id="23554" name="Rectangle 2"/>
          <p:cNvSpPr>
            <a:spLocks noGrp="1" noChangeArrowheads="1"/>
          </p:cNvSpPr>
          <p:nvPr>
            <p:ph type="title"/>
          </p:nvPr>
        </p:nvSpPr>
        <p:spPr>
          <a:noFill/>
          <a:ln/>
        </p:spPr>
        <p:txBody>
          <a:bodyPr/>
          <a:lstStyle/>
          <a:p>
            <a:r>
              <a:rPr lang="en-US" dirty="0" smtClean="0"/>
              <a:t>Roman Apartments</a:t>
            </a:r>
            <a:endParaRPr lang="en-US"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dirty="0" smtClean="0"/>
              <a:t>The earliest Romans living on the Palatine hill were essentially farmers and shepherds, wearing animal skins as clothing and building their abodes of whatever construction materials were readily available. Archeological digs on the hills of Rome have brought to light a number of clues as to what these huts were like and when they were built.</a:t>
            </a:r>
          </a:p>
          <a:p>
            <a:endParaRPr lang="en-US" dirty="0" smtClean="0"/>
          </a:p>
          <a:p>
            <a:r>
              <a:rPr lang="en-US" dirty="0" smtClean="0"/>
              <a:t>Roman mythology and tradition places the founding of Rome around the 8th century BC but in fact archeological finds suggest early settlements as early as the 10th century BC.</a:t>
            </a:r>
          </a:p>
          <a:p>
            <a:endParaRPr lang="en-US" dirty="0" smtClean="0"/>
          </a:p>
          <a:p>
            <a:r>
              <a:rPr lang="en-US" dirty="0" smtClean="0"/>
              <a:t>These early huts were generally rectangular or lozenge shaped. They were made by planting large trunks into the ground, say three per side. The walls would be made by filling the space between them with smaller sized wood and straw/mud.</a:t>
            </a:r>
          </a:p>
          <a:p>
            <a:endParaRPr lang="en-US" dirty="0" smtClean="0"/>
          </a:p>
          <a:p>
            <a:r>
              <a:rPr lang="en-US" dirty="0" smtClean="0"/>
              <a:t>The roof cover would have been held by wooden beams meeting in the centre at the vertex (</a:t>
            </a:r>
            <a:r>
              <a:rPr lang="en-US" dirty="0" err="1" smtClean="0"/>
              <a:t>ie</a:t>
            </a:r>
            <a:r>
              <a:rPr lang="en-US" dirty="0" smtClean="0"/>
              <a:t> a traditional roof shape) and supported by one or more trunks standing in the centre of the hut. Roof covering was probably of straw. A hole in the roof allowed smoke from the internal fire to escape.</a:t>
            </a:r>
            <a:endParaRPr lang="en-US" dirty="0"/>
          </a:p>
        </p:txBody>
      </p:sp>
      <p:sp>
        <p:nvSpPr>
          <p:cNvPr id="3" name="Title 2"/>
          <p:cNvSpPr>
            <a:spLocks noGrp="1"/>
          </p:cNvSpPr>
          <p:nvPr>
            <p:ph type="title"/>
          </p:nvPr>
        </p:nvSpPr>
        <p:spPr/>
        <p:txBody>
          <a:bodyPr/>
          <a:lstStyle/>
          <a:p>
            <a:r>
              <a:rPr lang="en-US" dirty="0" smtClean="0"/>
              <a:t>The Earliest Homes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ut.jpg"/>
          <p:cNvPicPr>
            <a:picLocks noGrp="1" noChangeAspect="1"/>
          </p:cNvPicPr>
          <p:nvPr>
            <p:ph idx="1"/>
          </p:nvPr>
        </p:nvPicPr>
        <p:blipFill>
          <a:blip r:embed="rId2" cstate="print"/>
          <a:stretch>
            <a:fillRect/>
          </a:stretch>
        </p:blipFill>
        <p:spPr>
          <a:xfrm>
            <a:off x="1295400" y="1295400"/>
            <a:ext cx="6330696" cy="4724400"/>
          </a:xfrm>
        </p:spPr>
      </p:pic>
      <p:sp>
        <p:nvSpPr>
          <p:cNvPr id="3" name="Title 2"/>
          <p:cNvSpPr>
            <a:spLocks noGrp="1"/>
          </p:cNvSpPr>
          <p:nvPr>
            <p:ph type="title"/>
          </p:nvPr>
        </p:nvSpPr>
        <p:spPr/>
        <p:txBody>
          <a:bodyPr/>
          <a:lstStyle/>
          <a:p>
            <a:r>
              <a:rPr lang="en-US" dirty="0" smtClean="0"/>
              <a:t>The Earliest Homes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italy-map-physical.jpg"/>
          <p:cNvPicPr>
            <a:picLocks noGrp="1" noChangeAspect="1"/>
          </p:cNvPicPr>
          <p:nvPr>
            <p:ph idx="1"/>
          </p:nvPr>
        </p:nvPicPr>
        <p:blipFill>
          <a:blip r:embed="rId2" cstate="print"/>
          <a:stretch>
            <a:fillRect/>
          </a:stretch>
        </p:blipFill>
        <p:spPr>
          <a:xfrm>
            <a:off x="1676400" y="198120"/>
            <a:ext cx="5766130" cy="6659880"/>
          </a:xfrm>
        </p:spPr>
      </p:pic>
      <p:sp>
        <p:nvSpPr>
          <p:cNvPr id="2" name="Title 1"/>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Looking at the back…</a:t>
            </a:r>
            <a:endParaRPr lang="en-US" dirty="0"/>
          </a:p>
        </p:txBody>
      </p:sp>
      <p:sp>
        <p:nvSpPr>
          <p:cNvPr id="3" name="Title 2"/>
          <p:cNvSpPr>
            <a:spLocks noGrp="1"/>
          </p:cNvSpPr>
          <p:nvPr>
            <p:ph type="title"/>
          </p:nvPr>
        </p:nvSpPr>
        <p:spPr/>
        <p:txBody>
          <a:bodyPr/>
          <a:lstStyle/>
          <a:p>
            <a:r>
              <a:rPr lang="en-US" dirty="0" smtClean="0"/>
              <a:t>Early Roman House</a:t>
            </a:r>
            <a:endParaRPr lang="en-US" dirty="0"/>
          </a:p>
        </p:txBody>
      </p:sp>
      <p:pic>
        <p:nvPicPr>
          <p:cNvPr id="4" name="Picture 3" descr="roman_house_plan1.gif"/>
          <p:cNvPicPr>
            <a:picLocks noChangeAspect="1"/>
          </p:cNvPicPr>
          <p:nvPr/>
        </p:nvPicPr>
        <p:blipFill>
          <a:blip r:embed="rId2" cstate="print"/>
          <a:stretch>
            <a:fillRect/>
          </a:stretch>
        </p:blipFill>
        <p:spPr>
          <a:xfrm>
            <a:off x="4114800" y="2084134"/>
            <a:ext cx="4529138" cy="449790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 Ala / ???</a:t>
            </a:r>
          </a:p>
          <a:p>
            <a:r>
              <a:rPr lang="en-US" dirty="0" smtClean="0"/>
              <a:t>C – Atrium / </a:t>
            </a:r>
            <a:r>
              <a:rPr lang="en-US" dirty="0" err="1" smtClean="0"/>
              <a:t>ater</a:t>
            </a:r>
            <a:r>
              <a:rPr lang="en-US" dirty="0" smtClean="0"/>
              <a:t>=black</a:t>
            </a:r>
          </a:p>
          <a:p>
            <a:r>
              <a:rPr lang="en-US" dirty="0" smtClean="0"/>
              <a:t>E – Cubiculum / </a:t>
            </a:r>
            <a:r>
              <a:rPr lang="en-US" dirty="0" smtClean="0"/>
              <a:t>A bedroom</a:t>
            </a:r>
            <a:r>
              <a:rPr lang="en-US" dirty="0" smtClean="0"/>
              <a:t>.</a:t>
            </a:r>
          </a:p>
          <a:p>
            <a:r>
              <a:rPr lang="en-US" dirty="0" smtClean="0"/>
              <a:t>I – </a:t>
            </a:r>
            <a:r>
              <a:rPr lang="en-US" dirty="0" err="1" smtClean="0"/>
              <a:t>Hortus</a:t>
            </a:r>
            <a:r>
              <a:rPr lang="en-US" dirty="0" smtClean="0"/>
              <a:t> / _______</a:t>
            </a:r>
            <a:r>
              <a:rPr lang="en-US" sz="1000" dirty="0" smtClean="0"/>
              <a:t>(Horticulture)</a:t>
            </a:r>
            <a:endParaRPr lang="en-US" sz="1000" dirty="0" smtClean="0"/>
          </a:p>
          <a:p>
            <a:r>
              <a:rPr lang="en-US" dirty="0" smtClean="0"/>
              <a:t>K – </a:t>
            </a:r>
            <a:r>
              <a:rPr lang="en-US" dirty="0" err="1" smtClean="0"/>
              <a:t>Impluvium</a:t>
            </a:r>
            <a:r>
              <a:rPr lang="en-US" dirty="0" smtClean="0"/>
              <a:t> / </a:t>
            </a:r>
            <a:r>
              <a:rPr lang="en-US" dirty="0" smtClean="0"/>
              <a:t>cistern</a:t>
            </a:r>
          </a:p>
          <a:p>
            <a:r>
              <a:rPr lang="en-US" dirty="0" smtClean="0"/>
              <a:t>P </a:t>
            </a:r>
            <a:r>
              <a:rPr lang="en-US" dirty="0" smtClean="0"/>
              <a:t>– </a:t>
            </a:r>
            <a:r>
              <a:rPr lang="en-US" dirty="0" err="1" smtClean="0"/>
              <a:t>Tablinum</a:t>
            </a:r>
            <a:r>
              <a:rPr lang="en-US" dirty="0" smtClean="0"/>
              <a:t> / den (Men only!)</a:t>
            </a:r>
          </a:p>
          <a:p>
            <a:r>
              <a:rPr lang="en-US" dirty="0" smtClean="0"/>
              <a:t>Q – </a:t>
            </a:r>
            <a:r>
              <a:rPr lang="en-US" dirty="0" err="1" smtClean="0"/>
              <a:t>Triclinium</a:t>
            </a:r>
            <a:r>
              <a:rPr lang="en-US" dirty="0" smtClean="0"/>
              <a:t> / _______</a:t>
            </a:r>
          </a:p>
          <a:p>
            <a:endParaRPr lang="en-US" dirty="0"/>
          </a:p>
        </p:txBody>
      </p:sp>
      <p:sp>
        <p:nvSpPr>
          <p:cNvPr id="3" name="Title 2"/>
          <p:cNvSpPr>
            <a:spLocks noGrp="1"/>
          </p:cNvSpPr>
          <p:nvPr>
            <p:ph type="title"/>
          </p:nvPr>
        </p:nvSpPr>
        <p:spPr/>
        <p:txBody>
          <a:bodyPr/>
          <a:lstStyle/>
          <a:p>
            <a:r>
              <a:rPr lang="en-US" dirty="0" smtClean="0"/>
              <a:t>Early Roman House</a:t>
            </a:r>
            <a:endParaRPr lang="en-US" dirty="0"/>
          </a:p>
        </p:txBody>
      </p:sp>
      <p:pic>
        <p:nvPicPr>
          <p:cNvPr id="4" name="Picture 3" descr="roman_house_plan1.gif"/>
          <p:cNvPicPr>
            <a:picLocks noChangeAspect="1"/>
          </p:cNvPicPr>
          <p:nvPr/>
        </p:nvPicPr>
        <p:blipFill>
          <a:blip r:embed="rId2" cstate="print"/>
          <a:stretch>
            <a:fillRect/>
          </a:stretch>
        </p:blipFill>
        <p:spPr>
          <a:xfrm>
            <a:off x="5410200" y="1524000"/>
            <a:ext cx="3233738" cy="433170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Early Roman House</a:t>
            </a:r>
            <a:endParaRPr lang="en-US" dirty="0"/>
          </a:p>
        </p:txBody>
      </p:sp>
      <p:pic>
        <p:nvPicPr>
          <p:cNvPr id="4" name="Picture 3" descr="roman_house_plan1.gif"/>
          <p:cNvPicPr>
            <a:picLocks noChangeAspect="1"/>
          </p:cNvPicPr>
          <p:nvPr/>
        </p:nvPicPr>
        <p:blipFill>
          <a:blip r:embed="rId2" cstate="print"/>
          <a:stretch>
            <a:fillRect/>
          </a:stretch>
        </p:blipFill>
        <p:spPr>
          <a:xfrm>
            <a:off x="304800" y="1676400"/>
            <a:ext cx="8563728" cy="49530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Early Roman House – IN REALITY</a:t>
            </a:r>
            <a:endParaRPr lang="en-US" dirty="0"/>
          </a:p>
        </p:txBody>
      </p:sp>
      <p:pic>
        <p:nvPicPr>
          <p:cNvPr id="4" name="Picture 3" descr="roman_house_plan1.gif"/>
          <p:cNvPicPr>
            <a:picLocks noChangeAspect="1"/>
          </p:cNvPicPr>
          <p:nvPr/>
        </p:nvPicPr>
        <p:blipFill>
          <a:blip r:embed="rId2" cstate="print"/>
          <a:stretch>
            <a:fillRect/>
          </a:stretch>
        </p:blipFill>
        <p:spPr>
          <a:xfrm>
            <a:off x="2621188" y="1676400"/>
            <a:ext cx="3930952" cy="49530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This </a:t>
            </a:r>
            <a:r>
              <a:rPr lang="en-US" dirty="0" err="1" smtClean="0"/>
              <a:t>ain’t</a:t>
            </a:r>
            <a:r>
              <a:rPr lang="en-US" dirty="0" smtClean="0"/>
              <a:t> your daddy’s hut!</a:t>
            </a:r>
          </a:p>
          <a:p>
            <a:r>
              <a:rPr lang="en-US" dirty="0" smtClean="0"/>
              <a:t>We’ve moved out to the posh areas/country.</a:t>
            </a:r>
          </a:p>
          <a:p>
            <a:endParaRPr lang="en-US" dirty="0"/>
          </a:p>
        </p:txBody>
      </p:sp>
      <p:sp>
        <p:nvSpPr>
          <p:cNvPr id="3" name="Title 2"/>
          <p:cNvSpPr>
            <a:spLocks noGrp="1"/>
          </p:cNvSpPr>
          <p:nvPr>
            <p:ph type="title"/>
          </p:nvPr>
        </p:nvSpPr>
        <p:spPr/>
        <p:txBody>
          <a:bodyPr/>
          <a:lstStyle/>
          <a:p>
            <a:r>
              <a:rPr lang="en-US" dirty="0" smtClean="0"/>
              <a:t>Late Roman Villas</a:t>
            </a:r>
            <a:endParaRPr lang="en-US" dirty="0"/>
          </a:p>
        </p:txBody>
      </p:sp>
      <p:pic>
        <p:nvPicPr>
          <p:cNvPr id="4" name="Picture 3" descr="roman_house_plan1.gif"/>
          <p:cNvPicPr>
            <a:picLocks noChangeAspect="1"/>
          </p:cNvPicPr>
          <p:nvPr/>
        </p:nvPicPr>
        <p:blipFill>
          <a:blip r:embed="rId2" cstate="print"/>
          <a:stretch>
            <a:fillRect/>
          </a:stretch>
        </p:blipFill>
        <p:spPr>
          <a:xfrm>
            <a:off x="2925920" y="2560984"/>
            <a:ext cx="5718018" cy="3992216"/>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1015</TotalTime>
  <Pages>20</Pages>
  <Words>786</Words>
  <Application>Microsoft Office PowerPoint</Application>
  <PresentationFormat>Letter Paper (8.5x11 in)</PresentationFormat>
  <Paragraphs>53</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Paper</vt:lpstr>
      <vt:lpstr>Home Sweet Home OR Dude, I Live in THAT?!?!</vt:lpstr>
      <vt:lpstr>The Earliest Homes</vt:lpstr>
      <vt:lpstr>The Earliest Homes</vt:lpstr>
      <vt:lpstr>Slide 4</vt:lpstr>
      <vt:lpstr>Early Roman House</vt:lpstr>
      <vt:lpstr>Early Roman House</vt:lpstr>
      <vt:lpstr>Early Roman House</vt:lpstr>
      <vt:lpstr>Early Roman House – IN REALITY</vt:lpstr>
      <vt:lpstr>Late Roman Villas</vt:lpstr>
      <vt:lpstr>Late Roman Houses</vt:lpstr>
      <vt:lpstr>Late Roman House / Villa</vt:lpstr>
      <vt:lpstr>The Hypocaust</vt:lpstr>
      <vt:lpstr>The Mosaics</vt:lpstr>
      <vt:lpstr>Roman Apartments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Ancient Rome BCE-CE De nobis fabula narratur</dc:title>
  <dc:creator>The WSC Campus Network</dc:creator>
  <cp:lastModifiedBy>MAC</cp:lastModifiedBy>
  <cp:revision>15</cp:revision>
  <cp:lastPrinted>1999-09-29T11:02:44Z</cp:lastPrinted>
  <dcterms:created xsi:type="dcterms:W3CDTF">1997-09-26T15:41:18Z</dcterms:created>
  <dcterms:modified xsi:type="dcterms:W3CDTF">2014-04-16T14:25:22Z</dcterms:modified>
</cp:coreProperties>
</file>