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handoutMasterIdLst>
    <p:handoutMasterId r:id="rId26"/>
  </p:handoutMasterIdLst>
  <p:sldIdLst>
    <p:sldId id="277" r:id="rId2"/>
    <p:sldId id="278" r:id="rId3"/>
    <p:sldId id="337" r:id="rId4"/>
    <p:sldId id="349" r:id="rId5"/>
    <p:sldId id="344" r:id="rId6"/>
    <p:sldId id="352" r:id="rId7"/>
    <p:sldId id="359" r:id="rId8"/>
    <p:sldId id="356" r:id="rId9"/>
    <p:sldId id="350" r:id="rId10"/>
    <p:sldId id="351" r:id="rId11"/>
    <p:sldId id="353" r:id="rId12"/>
    <p:sldId id="358" r:id="rId13"/>
    <p:sldId id="342" r:id="rId14"/>
    <p:sldId id="355" r:id="rId15"/>
    <p:sldId id="361" r:id="rId16"/>
    <p:sldId id="362" r:id="rId17"/>
    <p:sldId id="360" r:id="rId18"/>
    <p:sldId id="354" r:id="rId19"/>
    <p:sldId id="345" r:id="rId20"/>
    <p:sldId id="346" r:id="rId21"/>
    <p:sldId id="347" r:id="rId22"/>
    <p:sldId id="357" r:id="rId23"/>
    <p:sldId id="348" r:id="rId24"/>
  </p:sldIdLst>
  <p:sldSz cx="9144000" cy="6858000" type="letter"/>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4" d="100"/>
          <a:sy n="84" d="100"/>
        </p:scale>
        <p:origin x="-94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400800" y="8750300"/>
            <a:ext cx="387350" cy="301625"/>
          </a:xfrm>
          <a:prstGeom prst="rect">
            <a:avLst/>
          </a:prstGeom>
          <a:noFill/>
          <a:ln w="12700">
            <a:noFill/>
            <a:miter lim="800000"/>
            <a:headEnd/>
            <a:tailEnd/>
          </a:ln>
          <a:effectLst/>
        </p:spPr>
        <p:txBody>
          <a:bodyPr wrap="none" lIns="90488" tIns="44450" rIns="90488" bIns="44450" anchor="ctr">
            <a:spAutoFit/>
          </a:bodyPr>
          <a:lstStyle/>
          <a:p>
            <a:pPr algn="r"/>
            <a:fld id="{D7229E01-A540-435C-9532-EEF8F3647F6E}" type="slidenum">
              <a:rPr lang="en-US" sz="1400"/>
              <a:pPr algn="r"/>
              <a:t>‹#›</a:t>
            </a:fld>
            <a:endParaRPr lang="en-US" sz="14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p:cNvSpPr>
            <a:spLocks noChangeArrowheads="1"/>
          </p:cNvSpPr>
          <p:nvPr/>
        </p:nvSpPr>
        <p:spPr bwMode="auto">
          <a:xfrm>
            <a:off x="6400800" y="8750300"/>
            <a:ext cx="387350" cy="301625"/>
          </a:xfrm>
          <a:prstGeom prst="rect">
            <a:avLst/>
          </a:prstGeom>
          <a:noFill/>
          <a:ln w="12700">
            <a:noFill/>
            <a:miter lim="800000"/>
            <a:headEnd/>
            <a:tailEnd/>
          </a:ln>
          <a:effectLst/>
        </p:spPr>
        <p:txBody>
          <a:bodyPr wrap="none" lIns="90488" tIns="44450" rIns="90488" bIns="44450" anchor="ctr">
            <a:spAutoFit/>
          </a:bodyPr>
          <a:lstStyle/>
          <a:p>
            <a:pPr algn="r"/>
            <a:fld id="{C7EF3515-D64C-4150-84D6-C92ACEF475AE}" type="slidenum">
              <a:rPr lang="en-US" sz="1400"/>
              <a:pPr algn="r"/>
              <a:t>‹#›</a:t>
            </a:fld>
            <a:endParaRPr lang="en-US" sz="140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4CBEAF9-9E58-4CC8-A6FF-6DD8A58DEEA4}" type="datetimeFigureOut">
              <a:rPr lang="en-US" smtClean="0"/>
              <a:pPr/>
              <a:t>3/25/2014</a:t>
            </a:fld>
            <a:endParaRPr lang="en-US"/>
          </a:p>
        </p:txBody>
      </p:sp>
      <p:sp>
        <p:nvSpPr>
          <p:cNvPr id="16" name="Slide Number Placeholder 15"/>
          <p:cNvSpPr>
            <a:spLocks noGrp="1"/>
          </p:cNvSpPr>
          <p:nvPr>
            <p:ph type="sldNum" sz="quarter" idx="11"/>
          </p:nvPr>
        </p:nvSpPr>
        <p:spPr/>
        <p:txBody>
          <a:bodyPr/>
          <a:lstStyle/>
          <a:p>
            <a:fld id="{CA15C064-DD44-4CAC-873E-2D1F54821676}" type="slidenum">
              <a:rPr kumimoji="0" lang="en-US" smtClean="0"/>
              <a:pPr/>
              <a:t>‹#›</a:t>
            </a:fld>
            <a:endParaRPr kumimoji="0" lang="en-US" dirty="0"/>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4CBEAF9-9E58-4CC8-A6FF-6DD8A58DEEA4}" type="datetimeFigureOut">
              <a:rPr lang="en-US" smtClean="0"/>
              <a:pPr/>
              <a:t>3/25/2014</a:t>
            </a:fld>
            <a:endParaRPr lang="en-US"/>
          </a:p>
        </p:txBody>
      </p:sp>
      <p:sp>
        <p:nvSpPr>
          <p:cNvPr id="15" name="Slide Number Placeholder 14"/>
          <p:cNvSpPr>
            <a:spLocks noGrp="1"/>
          </p:cNvSpPr>
          <p:nvPr>
            <p:ph type="sldNum" sz="quarter" idx="15"/>
          </p:nvPr>
        </p:nvSpPr>
        <p:spPr/>
        <p:txBody>
          <a:bodyPr/>
          <a:lstStyle>
            <a:lvl1pPr algn="ctr">
              <a:defRPr/>
            </a:lvl1pPr>
          </a:lstStyle>
          <a:p>
            <a:fld id="{CA15C064-DD44-4CAC-873E-2D1F54821676}" type="slidenum">
              <a:rPr kumimoji="0" lang="en-US" smtClean="0"/>
              <a:pPr/>
              <a:t>‹#›</a:t>
            </a:fld>
            <a:endParaRPr kumimoji="0" lang="en-US" dirty="0"/>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4CBEAF9-9E58-4CC8-A6FF-6DD8A58DEEA4}"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4CBEAF9-9E58-4CC8-A6FF-6DD8A58DEEA4}" type="datetimeFigureOut">
              <a:rPr lang="en-US" smtClean="0"/>
              <a:pPr/>
              <a:t>3/25/2014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A15C064-DD44-4CAC-873E-2D1F54821676}" type="slidenum">
              <a:rPr kumimoji="0" lang="en-US" smtClean="0"/>
              <a:pPr/>
              <a:t>‹#›</a:t>
            </a:fld>
            <a:endParaRPr kumimoji="0" lang="en-US" dirty="0"/>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fld id="{74CBEAF9-9E58-4CC8-A6FF-6DD8A58DEEA4}" type="datetimeFigureOut">
              <a:rPr lang="en-US" smtClean="0"/>
              <a:pPr/>
              <a:t>3/25/2014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4CBEAF9-9E58-4CC8-A6FF-6DD8A58DEEA4}" type="datetimeFigureOut">
              <a:rPr lang="en-US" smtClean="0"/>
              <a:pPr/>
              <a:t>3/25/2014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BEAF9-9E58-4CC8-A6FF-6DD8A58DEEA4}" type="datetimeFigureOut">
              <a:rPr lang="en-US" smtClean="0"/>
              <a:pPr/>
              <a:t>3/25/2014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4CBEAF9-9E58-4CC8-A6FF-6DD8A58DEEA4}" type="datetimeFigureOut">
              <a:rPr lang="en-US" smtClean="0"/>
              <a:pPr/>
              <a:t>3/25/2014</a:t>
            </a:fld>
            <a:endParaRPr lang="en-US"/>
          </a:p>
        </p:txBody>
      </p:sp>
      <p:sp>
        <p:nvSpPr>
          <p:cNvPr id="9" name="Slide Number Placeholder 8"/>
          <p:cNvSpPr>
            <a:spLocks noGrp="1"/>
          </p:cNvSpPr>
          <p:nvPr>
            <p:ph type="sldNum" sz="quarter" idx="15"/>
          </p:nvPr>
        </p:nvSpPr>
        <p:spPr/>
        <p:txBody>
          <a:bodyPr/>
          <a:lstStyle/>
          <a:p>
            <a:fld id="{CA15C064-DD44-4CAC-873E-2D1F54821676}" type="slidenum">
              <a:rPr kumimoji="0" lang="en-US" smtClean="0"/>
              <a:pPr/>
              <a:t>‹#›</a:t>
            </a:fld>
            <a:endParaRPr kumimoji="0" lang="en-US"/>
          </a:p>
        </p:txBody>
      </p:sp>
      <p:sp>
        <p:nvSpPr>
          <p:cNvPr id="10" name="Footer Placeholder 9"/>
          <p:cNvSpPr>
            <a:spLocks noGrp="1"/>
          </p:cNvSpPr>
          <p:nvPr>
            <p:ph type="ftr" sz="quarter" idx="16"/>
          </p:nvPr>
        </p:nvSpPr>
        <p:spPr/>
        <p:txBody>
          <a:bodyPr/>
          <a:lstStyle/>
          <a:p>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4CBEAF9-9E58-4CC8-A6FF-6DD8A58DEEA4}" type="datetimeFigureOut">
              <a:rPr lang="en-US" smtClean="0"/>
              <a:pPr/>
              <a:t>3/25/2014</a:t>
            </a:fld>
            <a:endParaRPr lang="en-US"/>
          </a:p>
        </p:txBody>
      </p:sp>
      <p:sp>
        <p:nvSpPr>
          <p:cNvPr id="9" name="Slide Number Placeholder 8"/>
          <p:cNvSpPr>
            <a:spLocks noGrp="1"/>
          </p:cNvSpPr>
          <p:nvPr>
            <p:ph type="sldNum" sz="quarter" idx="11"/>
          </p:nvPr>
        </p:nvSpPr>
        <p:spPr/>
        <p:txBody>
          <a:bodyPr/>
          <a:lstStyle/>
          <a:p>
            <a:fld id="{CA15C064-DD44-4CAC-873E-2D1F54821676}" type="slidenum">
              <a:rPr kumimoji="0" lang="en-US" smtClean="0"/>
              <a:pPr/>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fld id="{74CBEAF9-9E58-4CC8-A6FF-6DD8A58DEEA4}" type="datetimeFigureOut">
              <a:rPr lang="en-US" smtClean="0"/>
              <a:pPr algn="l" eaLnBrk="1" latinLnBrk="0" hangingPunct="1"/>
              <a:t>3/25/2014</a:t>
            </a:fld>
            <a:endParaRPr lang="en-US" dirty="0">
              <a:solidFill>
                <a:schemeClr val="accent1">
                  <a:shade val="75000"/>
                </a:schemeClr>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endParaRPr kumimoji="0" lang="en-US" dirty="0">
              <a:solidFill>
                <a:schemeClr val="accent1">
                  <a:shade val="75000"/>
                </a:schemeClr>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A15C064-DD44-4CAC-873E-2D1F54821676}" type="slidenum">
              <a:rPr kumimoji="0" lang="en-US" smtClean="0"/>
              <a:pPr/>
              <a:t>‹#›</a:t>
            </a:fld>
            <a:endParaRPr kumimoji="0" lang="en-US" dirty="0">
              <a:solidFill>
                <a:schemeClr val="accent1">
                  <a:shade val="75000"/>
                </a:schemeClr>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Daily Life in Ancient Rome w/ Mr. C</a:t>
            </a:r>
            <a:endParaRPr lang="en-US" dirty="0"/>
          </a:p>
        </p:txBody>
      </p:sp>
      <p:sp>
        <p:nvSpPr>
          <p:cNvPr id="2" name="Title 1"/>
          <p:cNvSpPr>
            <a:spLocks noGrp="1"/>
          </p:cNvSpPr>
          <p:nvPr>
            <p:ph type="ctrTitle"/>
          </p:nvPr>
        </p:nvSpPr>
        <p:spPr/>
        <p:txBody>
          <a:bodyPr/>
          <a:lstStyle/>
          <a:p>
            <a:r>
              <a:rPr lang="en-US" dirty="0" smtClean="0"/>
              <a:t>Roman </a:t>
            </a:r>
            <a:r>
              <a:rPr lang="en-US" dirty="0" smtClean="0"/>
              <a:t>Ladies:</a:t>
            </a:r>
            <a:r>
              <a:rPr lang="en-US" dirty="0" smtClean="0"/>
              <a:t/>
            </a:r>
            <a:br>
              <a:rPr lang="en-US" dirty="0" smtClean="0"/>
            </a:br>
            <a:r>
              <a:rPr lang="en-US" dirty="0" smtClean="0"/>
              <a:t>Thank Heaven for Little Girls!</a:t>
            </a:r>
            <a:endParaRPr lang="en-US" dirty="0"/>
          </a:p>
        </p:txBody>
      </p:sp>
      <p:pic>
        <p:nvPicPr>
          <p:cNvPr id="4" name="Picture 3" descr="Dormouse.jpg"/>
          <p:cNvPicPr>
            <a:picLocks noChangeAspect="1"/>
          </p:cNvPicPr>
          <p:nvPr/>
        </p:nvPicPr>
        <p:blipFill>
          <a:blip r:embed="rId2" cstate="print"/>
          <a:stretch>
            <a:fillRect/>
          </a:stretch>
        </p:blipFill>
        <p:spPr>
          <a:xfrm>
            <a:off x="195707" y="4522660"/>
            <a:ext cx="3113786" cy="2335339"/>
          </a:xfrm>
          <a:prstGeom prst="rect">
            <a:avLst/>
          </a:prstGeom>
        </p:spPr>
      </p:pic>
      <p:pic>
        <p:nvPicPr>
          <p:cNvPr id="5" name="Picture 4" descr="sow udders.jpg"/>
          <p:cNvPicPr>
            <a:picLocks noChangeAspect="1"/>
          </p:cNvPicPr>
          <p:nvPr/>
        </p:nvPicPr>
        <p:blipFill>
          <a:blip r:embed="rId3" cstate="print"/>
          <a:stretch>
            <a:fillRect/>
          </a:stretch>
        </p:blipFill>
        <p:spPr>
          <a:xfrm>
            <a:off x="3048000" y="0"/>
            <a:ext cx="2743200" cy="2057399"/>
          </a:xfrm>
          <a:prstGeom prst="rect">
            <a:avLst/>
          </a:prstGeom>
        </p:spPr>
      </p:pic>
      <p:pic>
        <p:nvPicPr>
          <p:cNvPr id="6" name="Picture 5" descr="Sea Urchin.jpg"/>
          <p:cNvPicPr>
            <a:picLocks noChangeAspect="1"/>
          </p:cNvPicPr>
          <p:nvPr/>
        </p:nvPicPr>
        <p:blipFill>
          <a:blip r:embed="rId4" cstate="print"/>
          <a:stretch>
            <a:fillRect/>
          </a:stretch>
        </p:blipFill>
        <p:spPr>
          <a:xfrm>
            <a:off x="5257800" y="4271716"/>
            <a:ext cx="3886200" cy="258628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Although the rights and status of women in the earliest period of Roman history were more restricted than in the late Republic and Empire, as early as the 5th century BC, Roman women could own land, write their own wills, and appear in court as their own </a:t>
            </a:r>
            <a:r>
              <a:rPr lang="en-US" dirty="0" smtClean="0"/>
              <a:t>advocates.</a:t>
            </a:r>
          </a:p>
          <a:p>
            <a:r>
              <a:rPr lang="en-US" dirty="0" smtClean="0"/>
              <a:t>An emancipated woman legally became sui </a:t>
            </a:r>
            <a:r>
              <a:rPr lang="en-US" dirty="0" err="1" smtClean="0"/>
              <a:t>iuris</a:t>
            </a:r>
            <a:r>
              <a:rPr lang="en-US" dirty="0" smtClean="0"/>
              <a:t>, or her own person, and could own property and dispose of it as she saw fit. </a:t>
            </a:r>
            <a:endParaRPr lang="en-US" dirty="0" smtClean="0"/>
          </a:p>
          <a:p>
            <a:r>
              <a:rPr lang="en-US" dirty="0" smtClean="0"/>
              <a:t>If </a:t>
            </a:r>
            <a:r>
              <a:rPr lang="en-US" dirty="0" smtClean="0"/>
              <a:t>a </a:t>
            </a:r>
            <a:r>
              <a:rPr lang="en-US" dirty="0" err="1" smtClean="0"/>
              <a:t>pater</a:t>
            </a:r>
            <a:r>
              <a:rPr lang="en-US" dirty="0" smtClean="0"/>
              <a:t> </a:t>
            </a:r>
            <a:r>
              <a:rPr lang="en-US" dirty="0" err="1" smtClean="0"/>
              <a:t>familias</a:t>
            </a:r>
            <a:r>
              <a:rPr lang="en-US" dirty="0" smtClean="0"/>
              <a:t> </a:t>
            </a:r>
            <a:r>
              <a:rPr lang="en-US" dirty="0" smtClean="0"/>
              <a:t>died, </a:t>
            </a:r>
            <a:r>
              <a:rPr lang="en-US" dirty="0" smtClean="0"/>
              <a:t>the law required the equal division of his estate amongst his children, regardless of their age and sex. </a:t>
            </a:r>
            <a:endParaRPr lang="en-US" dirty="0" smtClean="0"/>
          </a:p>
          <a:p>
            <a:r>
              <a:rPr lang="en-US" dirty="0" smtClean="0"/>
              <a:t>A </a:t>
            </a:r>
            <a:r>
              <a:rPr lang="en-US" dirty="0" smtClean="0"/>
              <a:t>will that did otherwise, or emancipated any family member without due process of law, could be </a:t>
            </a:r>
            <a:r>
              <a:rPr lang="en-US" dirty="0" smtClean="0"/>
              <a:t>challenged.</a:t>
            </a:r>
          </a:p>
          <a:p>
            <a:pPr lvl="1"/>
            <a:r>
              <a:rPr lang="en-US" dirty="0" smtClean="0"/>
              <a:t>From </a:t>
            </a:r>
            <a:r>
              <a:rPr lang="en-US" dirty="0" smtClean="0"/>
              <a:t>the late Republic onward, a woman who inherited a share equal with her brothers would have been </a:t>
            </a:r>
            <a:r>
              <a:rPr lang="en-US" dirty="0" smtClean="0"/>
              <a:t>independent.</a:t>
            </a:r>
            <a:endParaRPr lang="en-US" dirty="0"/>
          </a:p>
        </p:txBody>
      </p:sp>
      <p:sp>
        <p:nvSpPr>
          <p:cNvPr id="3" name="Title 2"/>
          <p:cNvSpPr>
            <a:spLocks noGrp="1"/>
          </p:cNvSpPr>
          <p:nvPr>
            <p:ph type="title"/>
          </p:nvPr>
        </p:nvSpPr>
        <p:spPr/>
        <p:txBody>
          <a:bodyPr/>
          <a:lstStyle/>
          <a:p>
            <a:r>
              <a:rPr lang="en-US" dirty="0" smtClean="0"/>
              <a:t>Women &amp; the Law</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i="1" dirty="0" err="1" smtClean="0"/>
              <a:t>pater</a:t>
            </a:r>
            <a:r>
              <a:rPr lang="en-US" i="1" dirty="0" smtClean="0"/>
              <a:t> </a:t>
            </a:r>
            <a:r>
              <a:rPr lang="en-US" i="1" dirty="0" err="1" smtClean="0"/>
              <a:t>familias</a:t>
            </a:r>
            <a:r>
              <a:rPr lang="en-US" i="1" dirty="0" smtClean="0"/>
              <a:t> </a:t>
            </a:r>
            <a:r>
              <a:rPr lang="en-US" dirty="0" smtClean="0"/>
              <a:t>had the right and duty to find a husband for his daughter</a:t>
            </a:r>
            <a:r>
              <a:rPr lang="en-US" dirty="0" smtClean="0"/>
              <a:t>, </a:t>
            </a:r>
            <a:r>
              <a:rPr lang="en-US" dirty="0" smtClean="0"/>
              <a:t>and first marriages were normally arranged. </a:t>
            </a:r>
            <a:endParaRPr lang="en-US" dirty="0" smtClean="0"/>
          </a:p>
          <a:p>
            <a:pPr lvl="1"/>
            <a:r>
              <a:rPr lang="en-US" dirty="0" smtClean="0"/>
              <a:t>Technically</a:t>
            </a:r>
            <a:r>
              <a:rPr lang="en-US" dirty="0" smtClean="0"/>
              <a:t>, the couple had to be old enough to consent, but the age of consent was 12 for girls and 14 for </a:t>
            </a:r>
            <a:r>
              <a:rPr lang="en-US" dirty="0" smtClean="0"/>
              <a:t>boys.</a:t>
            </a:r>
          </a:p>
          <a:p>
            <a:pPr lvl="1"/>
            <a:r>
              <a:rPr lang="en-US" dirty="0" smtClean="0"/>
              <a:t>A daughter could legitimately refuse a match made by her parents only by showing that the proposed husband was of bad character.</a:t>
            </a:r>
          </a:p>
          <a:p>
            <a:r>
              <a:rPr lang="en-US" dirty="0" smtClean="0"/>
              <a:t>In the early Republic, the bride became subject to her husband's </a:t>
            </a:r>
            <a:r>
              <a:rPr lang="en-US" dirty="0" err="1" smtClean="0"/>
              <a:t>potestas</a:t>
            </a:r>
            <a:r>
              <a:rPr lang="en-US" dirty="0" smtClean="0"/>
              <a:t>, but to a lesser degree than their children.</a:t>
            </a:r>
            <a:endParaRPr lang="en-US" dirty="0"/>
          </a:p>
        </p:txBody>
      </p:sp>
      <p:sp>
        <p:nvSpPr>
          <p:cNvPr id="3" name="Title 2"/>
          <p:cNvSpPr>
            <a:spLocks noGrp="1"/>
          </p:cNvSpPr>
          <p:nvPr>
            <p:ph type="title"/>
          </p:nvPr>
        </p:nvSpPr>
        <p:spPr/>
        <p:txBody>
          <a:bodyPr/>
          <a:lstStyle/>
          <a:p>
            <a:r>
              <a:rPr lang="en-US" dirty="0" smtClean="0"/>
              <a:t>Marriage Law I</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By the early </a:t>
            </a:r>
            <a:r>
              <a:rPr lang="en-US" dirty="0" smtClean="0"/>
              <a:t>Empire a </a:t>
            </a:r>
            <a:r>
              <a:rPr lang="en-US" dirty="0" smtClean="0"/>
              <a:t>daughter's legal relationship to her father remained unchanged when she married, even though she moved into her husband's </a:t>
            </a:r>
            <a:r>
              <a:rPr lang="en-US" dirty="0" smtClean="0"/>
              <a:t>home.</a:t>
            </a:r>
          </a:p>
          <a:p>
            <a:r>
              <a:rPr lang="en-US" dirty="0" smtClean="0"/>
              <a:t>This </a:t>
            </a:r>
            <a:r>
              <a:rPr lang="en-US" dirty="0" smtClean="0"/>
              <a:t>arrangement was one of the factors in the degree of independence Roman women enjoyed relative to those of many other ancient cultures and up to the early modern period: although she had to answer to her father legally, she didn't conduct her daily life under his direct scrutiny</a:t>
            </a:r>
            <a:r>
              <a:rPr lang="en-US" dirty="0" smtClean="0"/>
              <a:t>, </a:t>
            </a:r>
            <a:r>
              <a:rPr lang="en-US" dirty="0" smtClean="0"/>
              <a:t>and her husband had no legal power over her.</a:t>
            </a:r>
            <a:endParaRPr lang="en-US" dirty="0"/>
          </a:p>
        </p:txBody>
      </p:sp>
      <p:sp>
        <p:nvSpPr>
          <p:cNvPr id="3" name="Title 2"/>
          <p:cNvSpPr>
            <a:spLocks noGrp="1"/>
          </p:cNvSpPr>
          <p:nvPr>
            <p:ph type="title"/>
          </p:nvPr>
        </p:nvSpPr>
        <p:spPr/>
        <p:txBody>
          <a:bodyPr/>
          <a:lstStyle/>
          <a:p>
            <a:r>
              <a:rPr lang="en-US" dirty="0" smtClean="0"/>
              <a:t>Marriage Law II</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Roman marriage wasn't a love match. </a:t>
            </a:r>
            <a:endParaRPr lang="en-US" dirty="0" smtClean="0"/>
          </a:p>
          <a:p>
            <a:r>
              <a:rPr lang="en-US" dirty="0" smtClean="0"/>
              <a:t>The </a:t>
            </a:r>
            <a:r>
              <a:rPr lang="en-US" dirty="0" smtClean="0"/>
              <a:t>purpose of marriage was to carry on the family line so the spirits of the dead could be honored. </a:t>
            </a:r>
            <a:endParaRPr lang="en-US" dirty="0" smtClean="0"/>
          </a:p>
          <a:p>
            <a:r>
              <a:rPr lang="en-US" dirty="0" smtClean="0"/>
              <a:t>Roman women were not only valued for the number of children that they produced, but also for their part in raising and educating children to become good citizens. </a:t>
            </a:r>
            <a:endParaRPr lang="en-US" dirty="0" smtClean="0"/>
          </a:p>
          <a:p>
            <a:endParaRPr lang="en-US" dirty="0"/>
          </a:p>
        </p:txBody>
      </p:sp>
      <p:sp>
        <p:nvSpPr>
          <p:cNvPr id="3" name="Title 2"/>
          <p:cNvSpPr>
            <a:spLocks noGrp="1"/>
          </p:cNvSpPr>
          <p:nvPr>
            <p:ph type="title"/>
          </p:nvPr>
        </p:nvSpPr>
        <p:spPr/>
        <p:txBody>
          <a:bodyPr>
            <a:normAutofit/>
          </a:bodyPr>
          <a:lstStyle/>
          <a:p>
            <a:r>
              <a:rPr lang="en-US" b="1" dirty="0" smtClean="0"/>
              <a:t>Purpose of Marriage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During the classical era of Roman law, marriage required no ceremony, but only a mutual will and agreement to live together in harmony. </a:t>
            </a:r>
            <a:endParaRPr lang="en-US" dirty="0" smtClean="0"/>
          </a:p>
          <a:p>
            <a:pPr lvl="1"/>
            <a:r>
              <a:rPr lang="en-US" dirty="0" smtClean="0"/>
              <a:t>Marriage </a:t>
            </a:r>
            <a:r>
              <a:rPr lang="en-US" dirty="0" smtClean="0"/>
              <a:t>ceremonies, contracts, and other formalities were meant only to prove that a couple had, in fact, married. </a:t>
            </a:r>
            <a:endParaRPr lang="en-US" dirty="0" smtClean="0"/>
          </a:p>
          <a:p>
            <a:r>
              <a:rPr lang="en-US" dirty="0" smtClean="0"/>
              <a:t>Under </a:t>
            </a:r>
            <a:r>
              <a:rPr lang="en-US" dirty="0" smtClean="0"/>
              <a:t>early or archaic Roman law, marriages were of three kinds: </a:t>
            </a:r>
            <a:r>
              <a:rPr lang="en-US" i="1" dirty="0" err="1" smtClean="0"/>
              <a:t>confarreatio</a:t>
            </a:r>
            <a:r>
              <a:rPr lang="en-US" dirty="0" smtClean="0"/>
              <a:t>, symbolized by the sharing of bread (</a:t>
            </a:r>
            <a:r>
              <a:rPr lang="en-US" i="1" dirty="0" err="1" smtClean="0"/>
              <a:t>panis</a:t>
            </a:r>
            <a:r>
              <a:rPr lang="en-US" i="1" dirty="0" smtClean="0"/>
              <a:t> </a:t>
            </a:r>
            <a:r>
              <a:rPr lang="en-US" i="1" dirty="0" err="1" smtClean="0"/>
              <a:t>farreus</a:t>
            </a:r>
            <a:r>
              <a:rPr lang="en-US" dirty="0" smtClean="0"/>
              <a:t>); </a:t>
            </a:r>
            <a:r>
              <a:rPr lang="en-US" i="1" dirty="0" err="1" smtClean="0"/>
              <a:t>coemptio</a:t>
            </a:r>
            <a:r>
              <a:rPr lang="en-US" dirty="0" smtClean="0"/>
              <a:t>, "by purchase"; and </a:t>
            </a:r>
            <a:r>
              <a:rPr lang="en-US" i="1" dirty="0" err="1" smtClean="0"/>
              <a:t>usus</a:t>
            </a:r>
            <a:r>
              <a:rPr lang="en-US" dirty="0" smtClean="0"/>
              <a:t>, by mutual cohabitation. </a:t>
            </a:r>
            <a:endParaRPr lang="en-US" dirty="0" smtClean="0"/>
          </a:p>
          <a:p>
            <a:pPr lvl="1"/>
            <a:r>
              <a:rPr lang="en-US" dirty="0" smtClean="0"/>
              <a:t>Patricians </a:t>
            </a:r>
            <a:r>
              <a:rPr lang="en-US" dirty="0" smtClean="0"/>
              <a:t>always married by </a:t>
            </a:r>
            <a:r>
              <a:rPr lang="en-US" dirty="0" err="1" smtClean="0"/>
              <a:t>confarreatio</a:t>
            </a:r>
            <a:r>
              <a:rPr lang="en-US" dirty="0" smtClean="0"/>
              <a:t>, while plebeians married by the latter two kinds.</a:t>
            </a:r>
            <a:endParaRPr lang="en-US" dirty="0"/>
          </a:p>
        </p:txBody>
      </p:sp>
      <p:sp>
        <p:nvSpPr>
          <p:cNvPr id="3" name="Title 2"/>
          <p:cNvSpPr>
            <a:spLocks noGrp="1"/>
          </p:cNvSpPr>
          <p:nvPr>
            <p:ph type="title"/>
          </p:nvPr>
        </p:nvSpPr>
        <p:spPr/>
        <p:txBody>
          <a:bodyPr>
            <a:normAutofit fontScale="90000"/>
          </a:bodyPr>
          <a:lstStyle/>
          <a:p>
            <a:r>
              <a:rPr lang="en-US" dirty="0" err="1" smtClean="0"/>
              <a:t>Marwiage</a:t>
            </a:r>
            <a:r>
              <a:rPr lang="en-US" dirty="0" smtClean="0"/>
              <a:t> is </a:t>
            </a:r>
            <a:r>
              <a:rPr lang="en-US" dirty="0" err="1" smtClean="0"/>
              <a:t>wat</a:t>
            </a:r>
            <a:r>
              <a:rPr lang="en-US" dirty="0" smtClean="0"/>
              <a:t> </a:t>
            </a:r>
            <a:r>
              <a:rPr lang="en-US" dirty="0" err="1" smtClean="0"/>
              <a:t>bwings</a:t>
            </a:r>
            <a:r>
              <a:rPr lang="en-US" dirty="0" smtClean="0"/>
              <a:t> us </a:t>
            </a:r>
            <a:r>
              <a:rPr lang="en-US" dirty="0" err="1" smtClean="0"/>
              <a:t>togever</a:t>
            </a:r>
            <a:r>
              <a:rPr lang="en-US" dirty="0" smtClean="0"/>
              <a:t> today.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a:t>
            </a:r>
            <a:r>
              <a:rPr lang="en-US" dirty="0" err="1" smtClean="0"/>
              <a:t>nuptiae</a:t>
            </a:r>
            <a:r>
              <a:rPr lang="en-US" dirty="0" smtClean="0"/>
              <a:t> was often begun with a celebration, combining legal, religious, and social features</a:t>
            </a:r>
            <a:r>
              <a:rPr lang="en-US" dirty="0" smtClean="0"/>
              <a:t>.</a:t>
            </a:r>
          </a:p>
          <a:p>
            <a:r>
              <a:rPr lang="en-US" dirty="0" smtClean="0"/>
              <a:t>The typical </a:t>
            </a:r>
            <a:r>
              <a:rPr lang="en-US" dirty="0" err="1" smtClean="0"/>
              <a:t>upperclass</a:t>
            </a:r>
            <a:r>
              <a:rPr lang="en-US" dirty="0" smtClean="0"/>
              <a:t> wedding in the classical period tended to be a lavish affair. The expense of the wedding was normally the bride's family's responsibility. The day was carefully chosen, with various religious reasons as to why certain days should be avoided. </a:t>
            </a:r>
            <a:endParaRPr lang="en-US" dirty="0" smtClean="0"/>
          </a:p>
          <a:p>
            <a:pPr lvl="1"/>
            <a:r>
              <a:rPr lang="en-US" dirty="0" smtClean="0"/>
              <a:t>During </a:t>
            </a:r>
            <a:r>
              <a:rPr lang="en-US" dirty="0" smtClean="0"/>
              <a:t>engagement ceremonies, which typically took place before the wedding ceremonies, the groom would often hand his future wife an iron ring. </a:t>
            </a:r>
            <a:endParaRPr lang="en-US" dirty="0" smtClean="0"/>
          </a:p>
          <a:p>
            <a:r>
              <a:rPr lang="en-US" dirty="0" smtClean="0"/>
              <a:t>During </a:t>
            </a:r>
            <a:r>
              <a:rPr lang="en-US" dirty="0" smtClean="0"/>
              <a:t>wedding ceremonies the bride and groom often sacrificed an animal and asked the gods for a blessing</a:t>
            </a:r>
            <a:r>
              <a:rPr lang="en-US" dirty="0" smtClean="0"/>
              <a:t>.</a:t>
            </a:r>
          </a:p>
        </p:txBody>
      </p:sp>
      <p:sp>
        <p:nvSpPr>
          <p:cNvPr id="3" name="Title 2"/>
          <p:cNvSpPr>
            <a:spLocks noGrp="1"/>
          </p:cNvSpPr>
          <p:nvPr>
            <p:ph type="title"/>
          </p:nvPr>
        </p:nvSpPr>
        <p:spPr/>
        <p:txBody>
          <a:bodyPr>
            <a:normAutofit/>
          </a:bodyPr>
          <a:lstStyle/>
          <a:p>
            <a:r>
              <a:rPr lang="en-US" dirty="0" smtClean="0"/>
              <a:t>Marriage Customs I</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On </a:t>
            </a:r>
            <a:r>
              <a:rPr lang="en-US" dirty="0" smtClean="0"/>
              <a:t>the wedding day, the bride went with a procession to her new home, while the bridegroom went ahead of the bride to receive her. </a:t>
            </a:r>
            <a:endParaRPr lang="en-US" dirty="0" smtClean="0"/>
          </a:p>
          <a:p>
            <a:pPr lvl="1"/>
            <a:r>
              <a:rPr lang="en-US" dirty="0" smtClean="0"/>
              <a:t>With </a:t>
            </a:r>
            <a:r>
              <a:rPr lang="en-US" dirty="0" smtClean="0"/>
              <a:t>her, the bride brought a torch lit from her family's </a:t>
            </a:r>
            <a:r>
              <a:rPr lang="en-US" dirty="0" smtClean="0"/>
              <a:t>hearth, and was offered another torch and water, symbolizing the </a:t>
            </a:r>
            <a:r>
              <a:rPr lang="en-US" dirty="0" err="1" smtClean="0"/>
              <a:t>aquae</a:t>
            </a:r>
            <a:r>
              <a:rPr lang="en-US" dirty="0" smtClean="0"/>
              <a:t> et </a:t>
            </a:r>
            <a:r>
              <a:rPr lang="en-US" dirty="0" err="1" smtClean="0"/>
              <a:t>ignis</a:t>
            </a:r>
            <a:r>
              <a:rPr lang="en-US" dirty="0" smtClean="0"/>
              <a:t> </a:t>
            </a:r>
            <a:r>
              <a:rPr lang="en-US" dirty="0" err="1" smtClean="0"/>
              <a:t>communicatio</a:t>
            </a:r>
            <a:r>
              <a:rPr lang="en-US" dirty="0" smtClean="0"/>
              <a:t>.</a:t>
            </a:r>
          </a:p>
          <a:p>
            <a:r>
              <a:rPr lang="en-US" dirty="0" smtClean="0"/>
              <a:t>She was then carried over the threshold by her attendants, not her husband. The words "</a:t>
            </a:r>
            <a:r>
              <a:rPr lang="en-US" dirty="0" err="1" smtClean="0"/>
              <a:t>Ubi</a:t>
            </a:r>
            <a:r>
              <a:rPr lang="en-US" dirty="0" smtClean="0"/>
              <a:t> </a:t>
            </a:r>
            <a:r>
              <a:rPr lang="en-US" dirty="0" err="1" smtClean="0"/>
              <a:t>tu</a:t>
            </a:r>
            <a:r>
              <a:rPr lang="en-US" dirty="0" smtClean="0"/>
              <a:t> Gaius, ego Gaia" may have been exchanged at this point.</a:t>
            </a:r>
            <a:endParaRPr lang="en-US" dirty="0"/>
          </a:p>
        </p:txBody>
      </p:sp>
      <p:sp>
        <p:nvSpPr>
          <p:cNvPr id="3" name="Title 2"/>
          <p:cNvSpPr>
            <a:spLocks noGrp="1"/>
          </p:cNvSpPr>
          <p:nvPr>
            <p:ph type="title"/>
          </p:nvPr>
        </p:nvSpPr>
        <p:spPr/>
        <p:txBody>
          <a:bodyPr>
            <a:normAutofit/>
          </a:bodyPr>
          <a:lstStyle/>
          <a:p>
            <a:r>
              <a:rPr lang="en-US" dirty="0" smtClean="0"/>
              <a:t>Marriage Customs II</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Roman wives were expected to bear children, but the women of the aristocracy, accustomed to a degree of independence, showed a growing disinclination to devote themselves to traditional motherhood. By the 1st century AD, most elite women avoided breast-feeding their infants themselves, and hired wet-nurses</a:t>
            </a:r>
            <a:r>
              <a:rPr lang="en-US" dirty="0" smtClean="0"/>
              <a:t>.</a:t>
            </a:r>
            <a:endParaRPr lang="en-US" dirty="0" smtClean="0"/>
          </a:p>
          <a:p>
            <a:pPr lvl="1"/>
            <a:r>
              <a:rPr lang="en-US" dirty="0" smtClean="0"/>
              <a:t>Since a mother's milk was considered best for the </a:t>
            </a:r>
            <a:r>
              <a:rPr lang="en-US" dirty="0" smtClean="0"/>
              <a:t>baby, aristocratic </a:t>
            </a:r>
            <a:r>
              <a:rPr lang="en-US" dirty="0" smtClean="0"/>
              <a:t>women might still choose to breast-feed, unless physical reasons prevented it. </a:t>
            </a:r>
            <a:endParaRPr lang="en-US" dirty="0" smtClean="0"/>
          </a:p>
          <a:p>
            <a:r>
              <a:rPr lang="en-US" dirty="0" smtClean="0"/>
              <a:t>The </a:t>
            </a:r>
            <a:r>
              <a:rPr lang="en-US" dirty="0" smtClean="0"/>
              <a:t>extent to which Roman women might expect their husbands to participate in the rearing of very young children seems to vary and is hard to determine. Family-values traditionalists such as Cato appear to have taken an interest: Cato liked to be present when his wife bathed and swaddled their child.</a:t>
            </a:r>
            <a:endParaRPr lang="en-US" dirty="0"/>
          </a:p>
        </p:txBody>
      </p:sp>
      <p:sp>
        <p:nvSpPr>
          <p:cNvPr id="3" name="Title 2"/>
          <p:cNvSpPr>
            <a:spLocks noGrp="1"/>
          </p:cNvSpPr>
          <p:nvPr>
            <p:ph type="title"/>
          </p:nvPr>
        </p:nvSpPr>
        <p:spPr/>
        <p:txBody>
          <a:bodyPr/>
          <a:lstStyle/>
          <a:p>
            <a:r>
              <a:rPr lang="en-US" dirty="0" smtClean="0"/>
              <a:t>Who’s Raising the Kids?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Aristocratic </a:t>
            </a:r>
            <a:r>
              <a:rPr lang="en-US" dirty="0" smtClean="0"/>
              <a:t>women managed a large and complex household. Since wealthy couples often owned multiple homes and country estates with dozens or even hundreds of slaves, some of whom were educated and highly skilled, this responsibility was the equivalent of running a small corporation. </a:t>
            </a:r>
            <a:endParaRPr lang="en-US" dirty="0" smtClean="0"/>
          </a:p>
          <a:p>
            <a:pPr lvl="1"/>
            <a:r>
              <a:rPr lang="en-US" dirty="0" smtClean="0"/>
              <a:t>In </a:t>
            </a:r>
            <a:r>
              <a:rPr lang="en-US" dirty="0" smtClean="0"/>
              <a:t>addition to the social and political importance of entertaining guests, clients, and visiting dignitaries from abroad, the husband held his morning business meetings (</a:t>
            </a:r>
            <a:r>
              <a:rPr lang="en-US" i="1" dirty="0" err="1" smtClean="0"/>
              <a:t>salutatio</a:t>
            </a:r>
            <a:r>
              <a:rPr lang="en-US" dirty="0" smtClean="0"/>
              <a:t>) at </a:t>
            </a:r>
            <a:r>
              <a:rPr lang="en-US" dirty="0" smtClean="0"/>
              <a:t>home.</a:t>
            </a:r>
          </a:p>
          <a:p>
            <a:r>
              <a:rPr lang="en-US" dirty="0" smtClean="0"/>
              <a:t>The </a:t>
            </a:r>
            <a:r>
              <a:rPr lang="en-US" dirty="0" smtClean="0"/>
              <a:t>home (</a:t>
            </a:r>
            <a:r>
              <a:rPr lang="en-US" i="1" dirty="0" err="1" smtClean="0"/>
              <a:t>domus</a:t>
            </a:r>
            <a:r>
              <a:rPr lang="en-US" dirty="0" smtClean="0"/>
              <a:t>) was also the center of the family's social identity, with ancestral portraits displayed in the entrance hall (</a:t>
            </a:r>
            <a:r>
              <a:rPr lang="en-US" i="1" dirty="0" smtClean="0"/>
              <a:t>atrium</a:t>
            </a:r>
            <a:r>
              <a:rPr lang="en-US" dirty="0" smtClean="0"/>
              <a:t>).</a:t>
            </a:r>
            <a:endParaRPr lang="en-US" dirty="0"/>
          </a:p>
        </p:txBody>
      </p:sp>
      <p:sp>
        <p:nvSpPr>
          <p:cNvPr id="3" name="Title 2"/>
          <p:cNvSpPr>
            <a:spLocks noGrp="1"/>
          </p:cNvSpPr>
          <p:nvPr>
            <p:ph type="title"/>
          </p:nvPr>
        </p:nvSpPr>
        <p:spPr/>
        <p:txBody>
          <a:bodyPr/>
          <a:lstStyle/>
          <a:p>
            <a:r>
              <a:rPr lang="en-US" dirty="0" smtClean="0"/>
              <a:t>The Lady of the House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One of the most important tasks for women to oversee in a large household was clothing production. </a:t>
            </a:r>
            <a:endParaRPr lang="en-US" dirty="0" smtClean="0"/>
          </a:p>
          <a:p>
            <a:r>
              <a:rPr lang="en-US" dirty="0" smtClean="0"/>
              <a:t>At </a:t>
            </a:r>
            <a:r>
              <a:rPr lang="en-US" dirty="0" smtClean="0"/>
              <a:t>one time, the spinning of wool was a central domestic occupation, and indicated a family's self-sufficiency, since the wool would be produced on their estates. </a:t>
            </a:r>
            <a:endParaRPr lang="en-US" dirty="0" smtClean="0"/>
          </a:p>
          <a:p>
            <a:pPr lvl="1"/>
            <a:r>
              <a:rPr lang="en-US" dirty="0" smtClean="0"/>
              <a:t>Even </a:t>
            </a:r>
            <a:r>
              <a:rPr lang="en-US" dirty="0" smtClean="0"/>
              <a:t>in an urban setting, wool was often a symbol of a wife's duties, and equipment for spinning might appear on the funeral monument of a woman to show that she was a good and honorable </a:t>
            </a:r>
            <a:r>
              <a:rPr lang="en-US" dirty="0" smtClean="0"/>
              <a:t>matron.</a:t>
            </a:r>
          </a:p>
          <a:p>
            <a:r>
              <a:rPr lang="en-US" dirty="0" smtClean="0"/>
              <a:t>Even </a:t>
            </a:r>
            <a:r>
              <a:rPr lang="en-US" dirty="0" smtClean="0"/>
              <a:t>women of the upper classes were expected to be able to spin and weave in virtuous emulation of their rustic </a:t>
            </a:r>
            <a:r>
              <a:rPr lang="en-US" dirty="0" smtClean="0"/>
              <a:t>ancestors.</a:t>
            </a:r>
            <a:endParaRPr lang="en-US" dirty="0"/>
          </a:p>
        </p:txBody>
      </p:sp>
      <p:sp>
        <p:nvSpPr>
          <p:cNvPr id="3" name="Title 2"/>
          <p:cNvSpPr>
            <a:spLocks noGrp="1"/>
          </p:cNvSpPr>
          <p:nvPr>
            <p:ph type="title"/>
          </p:nvPr>
        </p:nvSpPr>
        <p:spPr/>
        <p:txBody>
          <a:bodyPr>
            <a:normAutofit/>
          </a:bodyPr>
          <a:lstStyle/>
          <a:p>
            <a:r>
              <a:rPr lang="en-US" b="1" dirty="0" smtClean="0"/>
              <a:t>The </a:t>
            </a:r>
            <a:r>
              <a:rPr lang="en-US" b="1" dirty="0" smtClean="0"/>
              <a:t>Household Duties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eecemap4g.jpg"/>
          <p:cNvPicPr>
            <a:picLocks noGrp="1" noChangeAspect="1"/>
          </p:cNvPicPr>
          <p:nvPr>
            <p:ph idx="1"/>
          </p:nvPr>
        </p:nvPicPr>
        <p:blipFill>
          <a:blip r:embed="rId2" cstate="print"/>
          <a:stretch>
            <a:fillRect/>
          </a:stretch>
        </p:blipFill>
        <p:spPr>
          <a:xfrm>
            <a:off x="357403" y="280973"/>
            <a:ext cx="8429194" cy="6321895"/>
          </a:xfrm>
        </p:spPr>
      </p:pic>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It wasn't just grandma and grandpa living upstairs, but great-grandfather ruling the roost, along with the subordinate uncles, first and second cousins. </a:t>
            </a:r>
            <a:endParaRPr lang="en-US" dirty="0" smtClean="0"/>
          </a:p>
          <a:p>
            <a:r>
              <a:rPr lang="en-US" dirty="0" smtClean="0"/>
              <a:t>This </a:t>
            </a:r>
            <a:r>
              <a:rPr lang="en-US" dirty="0" smtClean="0"/>
              <a:t>may have been more the ideal than the practice, but as long as that </a:t>
            </a:r>
            <a:r>
              <a:rPr lang="en-US" i="1" dirty="0" err="1" smtClean="0"/>
              <a:t>pater</a:t>
            </a:r>
            <a:r>
              <a:rPr lang="en-US" i="1" dirty="0" smtClean="0"/>
              <a:t> </a:t>
            </a:r>
            <a:r>
              <a:rPr lang="en-US" i="1" dirty="0" err="1" smtClean="0"/>
              <a:t>familias</a:t>
            </a:r>
            <a:r>
              <a:rPr lang="en-US" dirty="0" smtClean="0"/>
              <a:t> was alive, no Roman could do business in his own name unless the progenitor had emancipated him.</a:t>
            </a:r>
            <a:endParaRPr lang="en-US" dirty="0"/>
          </a:p>
        </p:txBody>
      </p:sp>
      <p:sp>
        <p:nvSpPr>
          <p:cNvPr id="3" name="Title 2"/>
          <p:cNvSpPr>
            <a:spLocks noGrp="1"/>
          </p:cNvSpPr>
          <p:nvPr>
            <p:ph type="title"/>
          </p:nvPr>
        </p:nvSpPr>
        <p:spPr/>
        <p:txBody>
          <a:bodyPr>
            <a:normAutofit/>
          </a:bodyPr>
          <a:lstStyle/>
          <a:p>
            <a:r>
              <a:rPr lang="en-US" b="1" dirty="0" smtClean="0"/>
              <a:t>The </a:t>
            </a:r>
            <a:r>
              <a:rPr lang="en-US" b="1" dirty="0" smtClean="0"/>
              <a:t>Household Members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Some obvious occupations for a woman would be wet nurse, actress, dancer or acrobat, </a:t>
            </a:r>
            <a:r>
              <a:rPr lang="en-US" dirty="0" smtClean="0"/>
              <a:t>and </a:t>
            </a:r>
            <a:r>
              <a:rPr lang="en-US" dirty="0" smtClean="0"/>
              <a:t>midwife — not all of equal </a:t>
            </a:r>
            <a:r>
              <a:rPr lang="en-US" dirty="0" smtClean="0"/>
              <a:t>respectability.</a:t>
            </a:r>
          </a:p>
          <a:p>
            <a:pPr lvl="1"/>
            <a:r>
              <a:rPr lang="en-US" dirty="0" smtClean="0"/>
              <a:t>Performers were deemed lowly.</a:t>
            </a:r>
          </a:p>
          <a:p>
            <a:pPr lvl="1"/>
            <a:r>
              <a:rPr lang="en-US" dirty="0" smtClean="0"/>
              <a:t>Inscriptions </a:t>
            </a:r>
            <a:r>
              <a:rPr lang="en-US" dirty="0" smtClean="0"/>
              <a:t>indicate that a woman who was a wet nurse (</a:t>
            </a:r>
            <a:r>
              <a:rPr lang="en-US" i="1" dirty="0" err="1" smtClean="0"/>
              <a:t>nutrix</a:t>
            </a:r>
            <a:r>
              <a:rPr lang="en-US" dirty="0" smtClean="0"/>
              <a:t>) would be quite proud of her </a:t>
            </a:r>
            <a:r>
              <a:rPr lang="en-US" dirty="0" smtClean="0"/>
              <a:t>occupation.</a:t>
            </a:r>
          </a:p>
          <a:p>
            <a:r>
              <a:rPr lang="en-US" dirty="0" smtClean="0"/>
              <a:t>Women </a:t>
            </a:r>
            <a:r>
              <a:rPr lang="en-US" dirty="0" smtClean="0"/>
              <a:t>could be scribes and secretaries, including "girls trained for beautiful writing," that is, </a:t>
            </a:r>
            <a:r>
              <a:rPr lang="en-US" dirty="0" smtClean="0"/>
              <a:t>calligraphers.</a:t>
            </a:r>
          </a:p>
          <a:p>
            <a:pPr lvl="1"/>
            <a:r>
              <a:rPr lang="en-US" dirty="0" smtClean="0"/>
              <a:t>Pliny </a:t>
            </a:r>
            <a:r>
              <a:rPr lang="en-US" dirty="0" smtClean="0"/>
              <a:t>gives a list of female artists and their paintings</a:t>
            </a:r>
            <a:r>
              <a:rPr lang="en-US" dirty="0" smtClean="0"/>
              <a:t>.</a:t>
            </a:r>
            <a:endParaRPr lang="en-US" dirty="0" smtClean="0"/>
          </a:p>
          <a:p>
            <a:r>
              <a:rPr lang="en-US" dirty="0" smtClean="0"/>
              <a:t>Most Romans lived in </a:t>
            </a:r>
            <a:r>
              <a:rPr lang="en-US" i="1" dirty="0" err="1" smtClean="0"/>
              <a:t>insulae</a:t>
            </a:r>
            <a:r>
              <a:rPr lang="en-US" i="1" dirty="0" smtClean="0"/>
              <a:t> </a:t>
            </a:r>
            <a:r>
              <a:rPr lang="en-US" dirty="0" smtClean="0"/>
              <a:t>(apartment buildings), and those housing the poorer plebeian and non-citizen families usually lacked kitchens. The need to buy prepared food meant that "carryout" was a thriving business. Most of the Roman poor, whether male or female, young or old, earned a living through their own </a:t>
            </a:r>
            <a:r>
              <a:rPr lang="en-US" dirty="0" smtClean="0"/>
              <a:t>labor</a:t>
            </a:r>
            <a:r>
              <a:rPr lang="en-US" dirty="0" smtClean="0"/>
              <a:t>.</a:t>
            </a:r>
            <a:endParaRPr lang="en-US" dirty="0"/>
          </a:p>
        </p:txBody>
      </p:sp>
      <p:sp>
        <p:nvSpPr>
          <p:cNvPr id="3" name="Title 2"/>
          <p:cNvSpPr>
            <a:spLocks noGrp="1"/>
          </p:cNvSpPr>
          <p:nvPr>
            <p:ph type="title"/>
          </p:nvPr>
        </p:nvSpPr>
        <p:spPr/>
        <p:txBody>
          <a:bodyPr/>
          <a:lstStyle/>
          <a:p>
            <a:r>
              <a:rPr lang="en-US" dirty="0" smtClean="0"/>
              <a:t>As for the Working Class/Poor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3352800"/>
          </a:xfrm>
        </p:spPr>
        <p:txBody>
          <a:bodyPr>
            <a:normAutofit fontScale="70000" lnSpcReduction="20000"/>
          </a:bodyPr>
          <a:lstStyle/>
          <a:p>
            <a:r>
              <a:rPr lang="en-US" dirty="0" smtClean="0"/>
              <a:t>Among the upper classes, women seem to have been well-educated, some highly so, and were sometimes praised by the male historians for their learning and cultivation</a:t>
            </a:r>
            <a:r>
              <a:rPr lang="en-US" dirty="0" smtClean="0"/>
              <a:t>. </a:t>
            </a:r>
          </a:p>
          <a:p>
            <a:pPr lvl="1"/>
            <a:r>
              <a:rPr lang="en-US" dirty="0" smtClean="0"/>
              <a:t>Cornelia </a:t>
            </a:r>
            <a:r>
              <a:rPr lang="en-US" dirty="0" err="1" smtClean="0"/>
              <a:t>Metella</a:t>
            </a:r>
            <a:r>
              <a:rPr lang="en-US" dirty="0" smtClean="0"/>
              <a:t>, the young wife of Pompey the Great at the time of his death, was distinguished for her musicianship and her knowledge of geometry, literature, and </a:t>
            </a:r>
            <a:r>
              <a:rPr lang="en-US" dirty="0" smtClean="0"/>
              <a:t>philosophy.</a:t>
            </a:r>
          </a:p>
          <a:p>
            <a:pPr lvl="2"/>
            <a:r>
              <a:rPr lang="en-US" dirty="0" smtClean="0"/>
              <a:t>This </a:t>
            </a:r>
            <a:r>
              <a:rPr lang="en-US" dirty="0" smtClean="0"/>
              <a:t>degree of learning indicates formal preparation</a:t>
            </a:r>
            <a:r>
              <a:rPr lang="en-US" dirty="0" smtClean="0"/>
              <a:t>.</a:t>
            </a:r>
          </a:p>
          <a:p>
            <a:r>
              <a:rPr lang="en-US" dirty="0" smtClean="0"/>
              <a:t>The educated and well-traveled </a:t>
            </a:r>
            <a:r>
              <a:rPr lang="en-US" dirty="0" err="1" smtClean="0"/>
              <a:t>Vibia</a:t>
            </a:r>
            <a:r>
              <a:rPr lang="en-US" dirty="0" smtClean="0"/>
              <a:t> Sabina (ca. 136 AD) was a grand-niece of the emperor Trajan and became the wife of his successor Hadrian</a:t>
            </a:r>
            <a:r>
              <a:rPr lang="en-US" dirty="0" smtClean="0"/>
              <a:t>.</a:t>
            </a:r>
          </a:p>
          <a:p>
            <a:r>
              <a:rPr lang="en-US" dirty="0" smtClean="0"/>
              <a:t>Sadly, there are also a LOT of stories about bad women.</a:t>
            </a:r>
          </a:p>
          <a:p>
            <a:pPr lvl="1"/>
            <a:r>
              <a:rPr lang="en-US" dirty="0" smtClean="0"/>
              <a:t>It is from the stories of what is bad, that we can</a:t>
            </a:r>
          </a:p>
          <a:p>
            <a:pPr lvl="1">
              <a:buNone/>
            </a:pPr>
            <a:r>
              <a:rPr lang="en-US" dirty="0" smtClean="0"/>
              <a:t>	</a:t>
            </a:r>
            <a:r>
              <a:rPr lang="en-US" dirty="0" smtClean="0"/>
              <a:t>infer what was “good”.</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Exceptional Women </a:t>
            </a:r>
            <a:br>
              <a:rPr lang="en-US" dirty="0" smtClean="0"/>
            </a:br>
            <a:r>
              <a:rPr lang="en-US" dirty="0" smtClean="0"/>
              <a:t>(That we actually recorded things about!)</a:t>
            </a:r>
            <a:endParaRPr lang="en-US" dirty="0"/>
          </a:p>
        </p:txBody>
      </p:sp>
      <p:pic>
        <p:nvPicPr>
          <p:cNvPr id="4" name="Picture 3" descr="450px-Vibia_Sabina_(Villa_Adriana)_01.jpg"/>
          <p:cNvPicPr>
            <a:picLocks noChangeAspect="1"/>
          </p:cNvPicPr>
          <p:nvPr/>
        </p:nvPicPr>
        <p:blipFill>
          <a:blip r:embed="rId2" cstate="print"/>
          <a:stretch>
            <a:fillRect/>
          </a:stretch>
        </p:blipFill>
        <p:spPr>
          <a:xfrm>
            <a:off x="6858000" y="4017940"/>
            <a:ext cx="2133600" cy="2840059"/>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NEXT WEEK - TEST</a:t>
            </a:r>
          </a:p>
          <a:p>
            <a:pPr lvl="1"/>
            <a:r>
              <a:rPr lang="en-US" dirty="0" smtClean="0"/>
              <a:t>Multiple Choice</a:t>
            </a:r>
          </a:p>
          <a:p>
            <a:pPr lvl="2"/>
            <a:r>
              <a:rPr lang="en-US" dirty="0" smtClean="0"/>
              <a:t>Know Latin words (up on website).</a:t>
            </a:r>
          </a:p>
          <a:p>
            <a:pPr lvl="2"/>
            <a:r>
              <a:rPr lang="en-US" dirty="0" smtClean="0"/>
              <a:t>Know everything we’ve covered on the website (videos &amp; presentations)</a:t>
            </a:r>
          </a:p>
          <a:p>
            <a:pPr lvl="1"/>
            <a:r>
              <a:rPr lang="en-US" dirty="0" smtClean="0"/>
              <a:t>Matching</a:t>
            </a:r>
          </a:p>
          <a:p>
            <a:pPr lvl="2"/>
            <a:r>
              <a:rPr lang="en-US" dirty="0" smtClean="0"/>
              <a:t>Know </a:t>
            </a:r>
            <a:r>
              <a:rPr lang="en-US" dirty="0" smtClean="0"/>
              <a:t>the 7 structures from the video:</a:t>
            </a:r>
          </a:p>
          <a:p>
            <a:pPr lvl="3"/>
            <a:r>
              <a:rPr lang="en-US" dirty="0" smtClean="0"/>
              <a:t>What’s its name.</a:t>
            </a:r>
          </a:p>
          <a:p>
            <a:pPr lvl="3"/>
            <a:r>
              <a:rPr lang="en-US" dirty="0" smtClean="0"/>
              <a:t>Who built (if there is one person)?</a:t>
            </a:r>
          </a:p>
          <a:p>
            <a:pPr lvl="3"/>
            <a:r>
              <a:rPr lang="en-US" dirty="0" smtClean="0"/>
              <a:t>What was it used for</a:t>
            </a:r>
            <a:r>
              <a:rPr lang="en-US" dirty="0" smtClean="0"/>
              <a:t>?</a:t>
            </a:r>
          </a:p>
          <a:p>
            <a:pPr lvl="1"/>
            <a:r>
              <a:rPr lang="en-US" dirty="0" smtClean="0"/>
              <a:t>Essay</a:t>
            </a:r>
          </a:p>
          <a:p>
            <a:pPr lvl="2"/>
            <a:r>
              <a:rPr lang="en-US" dirty="0" smtClean="0"/>
              <a:t>Know your Roman expressions and be able to explain them.</a:t>
            </a:r>
          </a:p>
        </p:txBody>
      </p:sp>
      <p:sp>
        <p:nvSpPr>
          <p:cNvPr id="3" name="Title 2"/>
          <p:cNvSpPr>
            <a:spLocks noGrp="1"/>
          </p:cNvSpPr>
          <p:nvPr>
            <p:ph type="title"/>
          </p:nvPr>
        </p:nvSpPr>
        <p:spPr/>
        <p:txBody>
          <a:bodyPr/>
          <a:lstStyle/>
          <a:p>
            <a:r>
              <a:rPr lang="en-US" dirty="0" smtClean="0"/>
              <a:t>QUESTIONS?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trike="sngStrike" dirty="0" smtClean="0"/>
              <a:t>Food</a:t>
            </a:r>
          </a:p>
          <a:p>
            <a:r>
              <a:rPr lang="en-US" strike="sngStrike" dirty="0" smtClean="0"/>
              <a:t>Bathrooms</a:t>
            </a:r>
          </a:p>
          <a:p>
            <a:r>
              <a:rPr lang="en-US" strike="sngStrike" dirty="0" smtClean="0"/>
              <a:t>Religion  (3/12)</a:t>
            </a:r>
          </a:p>
          <a:p>
            <a:r>
              <a:rPr lang="en-US" dirty="0" smtClean="0"/>
              <a:t>Women &amp; Marriage (</a:t>
            </a:r>
            <a:r>
              <a:rPr lang="en-US" dirty="0" smtClean="0"/>
              <a:t>3/26)</a:t>
            </a:r>
            <a:endParaRPr lang="en-US" dirty="0" smtClean="0"/>
          </a:p>
          <a:p>
            <a:r>
              <a:rPr lang="en-US" dirty="0" smtClean="0"/>
              <a:t>MIDTERM (EXAM 1 )/ War (4/2)</a:t>
            </a:r>
          </a:p>
          <a:p>
            <a:r>
              <a:rPr lang="en-US" dirty="0" smtClean="0"/>
              <a:t>Spring Break!!!</a:t>
            </a:r>
            <a:endParaRPr lang="en-US" dirty="0" smtClean="0"/>
          </a:p>
          <a:p>
            <a:r>
              <a:rPr lang="en-US" dirty="0" smtClean="0"/>
              <a:t>Home Life (</a:t>
            </a:r>
            <a:r>
              <a:rPr lang="en-US" dirty="0" smtClean="0"/>
              <a:t>4/16)</a:t>
            </a:r>
            <a:endParaRPr lang="en-US" dirty="0" smtClean="0"/>
          </a:p>
          <a:p>
            <a:r>
              <a:rPr lang="en-US" dirty="0" smtClean="0"/>
              <a:t>City Life (</a:t>
            </a:r>
            <a:r>
              <a:rPr lang="en-US" dirty="0" smtClean="0"/>
              <a:t>4/23)</a:t>
            </a:r>
            <a:endParaRPr lang="en-US" dirty="0" smtClean="0"/>
          </a:p>
          <a:p>
            <a:r>
              <a:rPr lang="en-US" dirty="0" smtClean="0"/>
              <a:t>FINAL EXAM / Y </a:t>
            </a:r>
            <a:r>
              <a:rPr lang="en-US" dirty="0" smtClean="0"/>
              <a:t>mucho, mucho </a:t>
            </a:r>
            <a:r>
              <a:rPr lang="en-US" dirty="0" err="1" smtClean="0"/>
              <a:t>mas</a:t>
            </a:r>
            <a:r>
              <a:rPr lang="en-US" dirty="0" smtClean="0"/>
              <a:t>! </a:t>
            </a:r>
            <a:r>
              <a:rPr lang="en-US" dirty="0" smtClean="0"/>
              <a:t>(4/30</a:t>
            </a:r>
            <a:r>
              <a:rPr lang="en-US" dirty="0" smtClean="0"/>
              <a:t>)</a:t>
            </a:r>
            <a:endParaRPr lang="en-US" dirty="0"/>
          </a:p>
        </p:txBody>
      </p:sp>
      <p:sp>
        <p:nvSpPr>
          <p:cNvPr id="3" name="Title 2"/>
          <p:cNvSpPr>
            <a:spLocks noGrp="1"/>
          </p:cNvSpPr>
          <p:nvPr>
            <p:ph type="title"/>
          </p:nvPr>
        </p:nvSpPr>
        <p:spPr/>
        <p:txBody>
          <a:bodyPr/>
          <a:lstStyle/>
          <a:p>
            <a:r>
              <a:rPr lang="en-US" dirty="0" smtClean="0"/>
              <a:t>Next Time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one major public role reserved solely for women was in the sphere of religion: the priestly office of the Vestals. Freed of any obligation to marry or have children, the Vestals devoted themselves to the study and correct observance of rituals which were deemed necessary for the security and survival of Rome but which could not be performed by the male colleges of priests.</a:t>
            </a:r>
          </a:p>
          <a:p>
            <a:endParaRPr lang="en-US" dirty="0"/>
          </a:p>
        </p:txBody>
      </p:sp>
      <p:sp>
        <p:nvSpPr>
          <p:cNvPr id="3" name="Title 2"/>
          <p:cNvSpPr>
            <a:spLocks noGrp="1"/>
          </p:cNvSpPr>
          <p:nvPr>
            <p:ph type="title"/>
          </p:nvPr>
        </p:nvSpPr>
        <p:spPr/>
        <p:txBody>
          <a:bodyPr/>
          <a:lstStyle/>
          <a:p>
            <a:r>
              <a:rPr lang="en-US" dirty="0" smtClean="0"/>
              <a:t>Overview</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Freeborn women in ancient Rome were citizens (</a:t>
            </a:r>
            <a:r>
              <a:rPr lang="en-US" i="1" dirty="0" err="1" smtClean="0"/>
              <a:t>cives</a:t>
            </a:r>
            <a:r>
              <a:rPr lang="en-US" dirty="0" smtClean="0"/>
              <a:t>), but </a:t>
            </a:r>
            <a:r>
              <a:rPr lang="en-US" dirty="0" smtClean="0"/>
              <a:t>could not vote or hold political </a:t>
            </a:r>
            <a:r>
              <a:rPr lang="en-US" dirty="0" smtClean="0"/>
              <a:t>office.</a:t>
            </a:r>
          </a:p>
          <a:p>
            <a:pPr>
              <a:buNone/>
            </a:pPr>
            <a:endParaRPr lang="en-US" dirty="0" smtClean="0"/>
          </a:p>
          <a:p>
            <a:r>
              <a:rPr lang="en-US" dirty="0" smtClean="0"/>
              <a:t>Inscriptions and especially epitaphs document the names of a wide range of women throughout the Roman Empire, but often tell little else about them</a:t>
            </a:r>
            <a:r>
              <a:rPr lang="en-US" dirty="0" smtClean="0"/>
              <a:t>.</a:t>
            </a:r>
          </a:p>
          <a:p>
            <a:pPr lvl="1"/>
            <a:r>
              <a:rPr lang="en-US" dirty="0" smtClean="0"/>
              <a:t>Some vivid snapshots of daily life are preserved in Latin literary genres such as comedy, satire, and poetry, particularly the poems of Catullus and Ovid, which offer glimpses of women in Roman dining rooms and boudoirs, at sporting and theatrical events, shopping, putting on makeup, practicing magic, worrying about pregnancy — all, however, through male eyes</a:t>
            </a:r>
            <a:r>
              <a:rPr lang="en-US" dirty="0" smtClean="0"/>
              <a:t>.</a:t>
            </a:r>
          </a:p>
          <a:p>
            <a:pPr lvl="1"/>
            <a:r>
              <a:rPr lang="en-US" dirty="0" smtClean="0"/>
              <a:t>The Venerable Bede!</a:t>
            </a:r>
          </a:p>
          <a:p>
            <a:endParaRPr lang="en-US" dirty="0"/>
          </a:p>
        </p:txBody>
      </p:sp>
      <p:sp>
        <p:nvSpPr>
          <p:cNvPr id="3" name="Title 2"/>
          <p:cNvSpPr>
            <a:spLocks noGrp="1"/>
          </p:cNvSpPr>
          <p:nvPr>
            <p:ph type="title"/>
          </p:nvPr>
        </p:nvSpPr>
        <p:spPr/>
        <p:txBody>
          <a:bodyPr>
            <a:normAutofit/>
          </a:bodyPr>
          <a:lstStyle/>
          <a:p>
            <a:r>
              <a:rPr lang="en-US" dirty="0" smtClean="0"/>
              <a:t>To be a girl…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Both daughters and sons were subject to </a:t>
            </a:r>
            <a:r>
              <a:rPr lang="en-US" i="1" dirty="0" smtClean="0"/>
              <a:t>patria </a:t>
            </a:r>
            <a:r>
              <a:rPr lang="en-US" i="1" dirty="0" err="1" smtClean="0"/>
              <a:t>potestas</a:t>
            </a:r>
            <a:r>
              <a:rPr lang="en-US" dirty="0" smtClean="0"/>
              <a:t>, the power wielded by their father as head of household (</a:t>
            </a:r>
            <a:r>
              <a:rPr lang="en-US" i="1" dirty="0" err="1" smtClean="0"/>
              <a:t>familia</a:t>
            </a:r>
            <a:r>
              <a:rPr lang="en-US" dirty="0" smtClean="0"/>
              <a:t>). A Roman household was considered a collective (</a:t>
            </a:r>
            <a:r>
              <a:rPr lang="en-US" i="1" dirty="0" smtClean="0"/>
              <a:t>corpus</a:t>
            </a:r>
            <a:r>
              <a:rPr lang="en-US" dirty="0" smtClean="0"/>
              <a:t>, a "body") over which the </a:t>
            </a:r>
            <a:r>
              <a:rPr lang="en-US" i="1" dirty="0" err="1" smtClean="0"/>
              <a:t>pater</a:t>
            </a:r>
            <a:r>
              <a:rPr lang="en-US" i="1" dirty="0" smtClean="0"/>
              <a:t> </a:t>
            </a:r>
            <a:r>
              <a:rPr lang="en-US" i="1" dirty="0" err="1" smtClean="0"/>
              <a:t>familias</a:t>
            </a:r>
            <a:r>
              <a:rPr lang="en-US" i="1" dirty="0" smtClean="0"/>
              <a:t> </a:t>
            </a:r>
            <a:r>
              <a:rPr lang="en-US" dirty="0" smtClean="0"/>
              <a:t>had mastery (</a:t>
            </a:r>
            <a:r>
              <a:rPr lang="en-US" i="1" dirty="0" smtClean="0"/>
              <a:t>dominium</a:t>
            </a:r>
            <a:r>
              <a:rPr lang="en-US" dirty="0" smtClean="0"/>
              <a:t>). </a:t>
            </a:r>
            <a:endParaRPr lang="en-US" dirty="0" smtClean="0"/>
          </a:p>
          <a:p>
            <a:r>
              <a:rPr lang="en-US" dirty="0" smtClean="0"/>
              <a:t>Even </a:t>
            </a:r>
            <a:r>
              <a:rPr lang="en-US" dirty="0" smtClean="0"/>
              <a:t>apart from legal status, daughters seem no less esteemed within the Roman family than sons, though sons were expected to ensure family standing by following their fathers into public </a:t>
            </a:r>
            <a:r>
              <a:rPr lang="en-US" dirty="0" smtClean="0"/>
              <a:t>life.</a:t>
            </a:r>
          </a:p>
          <a:p>
            <a:r>
              <a:rPr lang="en-US" dirty="0" smtClean="0"/>
              <a:t>A daughter was expected to be deferential toward her father and to remain loyal to him, even if it meant having to differ with her husbands</a:t>
            </a:r>
            <a:r>
              <a:rPr lang="en-US" dirty="0" smtClean="0"/>
              <a:t>.</a:t>
            </a:r>
          </a:p>
          <a:p>
            <a:r>
              <a:rPr lang="en-US" dirty="0" smtClean="0"/>
              <a:t>A daughter kept her own family name (</a:t>
            </a:r>
            <a:r>
              <a:rPr lang="en-US" i="1" dirty="0" err="1" smtClean="0"/>
              <a:t>nomen</a:t>
            </a:r>
            <a:r>
              <a:rPr lang="en-US" dirty="0" smtClean="0"/>
              <a:t>) for life, not assuming that of her husband.</a:t>
            </a:r>
            <a:endParaRPr lang="en-US" dirty="0"/>
          </a:p>
        </p:txBody>
      </p:sp>
      <p:sp>
        <p:nvSpPr>
          <p:cNvPr id="3" name="Title 2"/>
          <p:cNvSpPr>
            <a:spLocks noGrp="1"/>
          </p:cNvSpPr>
          <p:nvPr>
            <p:ph type="title"/>
          </p:nvPr>
        </p:nvSpPr>
        <p:spPr/>
        <p:txBody>
          <a:bodyPr/>
          <a:lstStyle/>
          <a:p>
            <a:r>
              <a:rPr lang="en-US" dirty="0" smtClean="0"/>
              <a:t>Always a Daughter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Women in the early to mid-Republic were usually known by their family name (</a:t>
            </a:r>
            <a:r>
              <a:rPr lang="en-US" dirty="0" err="1" smtClean="0"/>
              <a:t>nomen</a:t>
            </a:r>
            <a:r>
              <a:rPr lang="en-US" dirty="0" smtClean="0"/>
              <a:t>). </a:t>
            </a:r>
            <a:endParaRPr lang="en-US" dirty="0" smtClean="0"/>
          </a:p>
          <a:p>
            <a:r>
              <a:rPr lang="en-US" dirty="0" smtClean="0"/>
              <a:t>A </a:t>
            </a:r>
            <a:r>
              <a:rPr lang="en-US" dirty="0" smtClean="0"/>
              <a:t>woman from the </a:t>
            </a:r>
            <a:r>
              <a:rPr lang="en-US" i="1" dirty="0" smtClean="0"/>
              <a:t>gens</a:t>
            </a:r>
            <a:r>
              <a:rPr lang="en-US" dirty="0" smtClean="0"/>
              <a:t> </a:t>
            </a:r>
            <a:r>
              <a:rPr lang="en-US" dirty="0" err="1" smtClean="0"/>
              <a:t>Aemilia</a:t>
            </a:r>
            <a:r>
              <a:rPr lang="en-US" dirty="0" smtClean="0"/>
              <a:t> would be called </a:t>
            </a:r>
            <a:r>
              <a:rPr lang="en-US" dirty="0" err="1" smtClean="0"/>
              <a:t>Aemilia</a:t>
            </a:r>
            <a:r>
              <a:rPr lang="en-US" dirty="0" smtClean="0"/>
              <a:t>; from the </a:t>
            </a:r>
            <a:r>
              <a:rPr lang="en-US" i="1" dirty="0" smtClean="0"/>
              <a:t>gens</a:t>
            </a:r>
            <a:r>
              <a:rPr lang="en-US" dirty="0" smtClean="0"/>
              <a:t> Cornelia, Cornelia; from the </a:t>
            </a:r>
            <a:r>
              <a:rPr lang="en-US" i="1" dirty="0" smtClean="0"/>
              <a:t>gens</a:t>
            </a:r>
            <a:r>
              <a:rPr lang="en-US" dirty="0" smtClean="0"/>
              <a:t> </a:t>
            </a:r>
            <a:r>
              <a:rPr lang="en-US" dirty="0" err="1" smtClean="0"/>
              <a:t>Sempronia</a:t>
            </a:r>
            <a:r>
              <a:rPr lang="en-US" dirty="0" smtClean="0"/>
              <a:t>, </a:t>
            </a:r>
            <a:r>
              <a:rPr lang="en-US" dirty="0" err="1" smtClean="0"/>
              <a:t>Sempronia</a:t>
            </a:r>
            <a:r>
              <a:rPr lang="en-US" dirty="0" smtClean="0"/>
              <a:t>; and so on. </a:t>
            </a:r>
            <a:endParaRPr lang="en-US" dirty="0" smtClean="0"/>
          </a:p>
          <a:p>
            <a:r>
              <a:rPr lang="en-US" dirty="0" smtClean="0"/>
              <a:t>If </a:t>
            </a:r>
            <a:r>
              <a:rPr lang="en-US" dirty="0" smtClean="0"/>
              <a:t>there were many daughters, a cognomen such as </a:t>
            </a:r>
            <a:r>
              <a:rPr lang="en-US" dirty="0" err="1" smtClean="0"/>
              <a:t>Tertia</a:t>
            </a:r>
            <a:r>
              <a:rPr lang="en-US" dirty="0" smtClean="0"/>
              <a:t> (Third) could indicate birth order, for example, </a:t>
            </a:r>
            <a:r>
              <a:rPr lang="en-US" dirty="0" err="1" smtClean="0"/>
              <a:t>Aemilia</a:t>
            </a:r>
            <a:r>
              <a:rPr lang="en-US" dirty="0" smtClean="0"/>
              <a:t> </a:t>
            </a:r>
            <a:r>
              <a:rPr lang="en-US" dirty="0" err="1" smtClean="0"/>
              <a:t>Tertia</a:t>
            </a:r>
            <a:r>
              <a:rPr lang="en-US" dirty="0" smtClean="0"/>
              <a:t>, the wife of Scipio </a:t>
            </a:r>
            <a:r>
              <a:rPr lang="en-US" dirty="0" err="1" smtClean="0"/>
              <a:t>Africanus</a:t>
            </a:r>
            <a:r>
              <a:rPr lang="en-US" dirty="0" smtClean="0"/>
              <a:t>. </a:t>
            </a:r>
            <a:endParaRPr lang="en-US" dirty="0" smtClean="0"/>
          </a:p>
          <a:p>
            <a:r>
              <a:rPr lang="en-US" dirty="0" smtClean="0"/>
              <a:t>The </a:t>
            </a:r>
            <a:r>
              <a:rPr lang="en-US" dirty="0" smtClean="0"/>
              <a:t>comparative adjectives </a:t>
            </a:r>
            <a:r>
              <a:rPr lang="en-US" dirty="0" err="1" smtClean="0"/>
              <a:t>Maior</a:t>
            </a:r>
            <a:r>
              <a:rPr lang="en-US" dirty="0" smtClean="0"/>
              <a:t> and Minor, meaning "the Elder" and "the Younger" when attached to a name, might distinguish between two sisters; for example, the daughters of Gaius </a:t>
            </a:r>
            <a:r>
              <a:rPr lang="en-US" dirty="0" err="1" smtClean="0"/>
              <a:t>Laelius</a:t>
            </a:r>
            <a:r>
              <a:rPr lang="en-US" dirty="0" smtClean="0"/>
              <a:t> Sapiens are known as </a:t>
            </a:r>
            <a:r>
              <a:rPr lang="en-US" dirty="0" err="1" smtClean="0"/>
              <a:t>Laelia</a:t>
            </a:r>
            <a:r>
              <a:rPr lang="en-US" dirty="0" smtClean="0"/>
              <a:t> </a:t>
            </a:r>
            <a:r>
              <a:rPr lang="en-US" dirty="0" err="1" smtClean="0"/>
              <a:t>Maior</a:t>
            </a:r>
            <a:r>
              <a:rPr lang="en-US" dirty="0" smtClean="0"/>
              <a:t> and </a:t>
            </a:r>
            <a:r>
              <a:rPr lang="en-US" dirty="0" err="1" smtClean="0"/>
              <a:t>Laelia</a:t>
            </a:r>
            <a:r>
              <a:rPr lang="en-US" dirty="0" smtClean="0"/>
              <a:t> Minor.</a:t>
            </a:r>
            <a:endParaRPr lang="en-US" dirty="0"/>
          </a:p>
        </p:txBody>
      </p:sp>
      <p:sp>
        <p:nvSpPr>
          <p:cNvPr id="3" name="Title 2"/>
          <p:cNvSpPr>
            <a:spLocks noGrp="1"/>
          </p:cNvSpPr>
          <p:nvPr>
            <p:ph type="title"/>
          </p:nvPr>
        </p:nvSpPr>
        <p:spPr/>
        <p:txBody>
          <a:bodyPr>
            <a:normAutofit fontScale="90000"/>
          </a:bodyPr>
          <a:lstStyle/>
          <a:p>
            <a:r>
              <a:rPr lang="en-US" dirty="0" smtClean="0"/>
              <a:t>What’s in a Name? / The Name Game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Roman children played a number of games, and their toys are known from archaeology and literary sources. Girls are depicted in Roman art as playing many of the same games as boys, such as ball, hoop-rolling, and knucklebones. Dolls are sometimes found in the tombs of those who died before adulthood</a:t>
            </a:r>
            <a:r>
              <a:rPr lang="en-US" dirty="0" smtClean="0"/>
              <a:t>.</a:t>
            </a:r>
          </a:p>
          <a:p>
            <a:r>
              <a:rPr lang="en-US" dirty="0" smtClean="0"/>
              <a:t>Girls coming of age dedicated their </a:t>
            </a:r>
            <a:endParaRPr lang="en-US" dirty="0" smtClean="0"/>
          </a:p>
          <a:p>
            <a:pPr>
              <a:buNone/>
            </a:pPr>
            <a:r>
              <a:rPr lang="en-US" dirty="0" smtClean="0"/>
              <a:t>	</a:t>
            </a:r>
            <a:r>
              <a:rPr lang="en-US" dirty="0" smtClean="0"/>
              <a:t>dolls </a:t>
            </a:r>
            <a:r>
              <a:rPr lang="en-US" dirty="0" smtClean="0"/>
              <a:t>to Diana, the goddess most </a:t>
            </a:r>
            <a:endParaRPr lang="en-US" dirty="0" smtClean="0"/>
          </a:p>
          <a:p>
            <a:pPr>
              <a:buNone/>
            </a:pPr>
            <a:r>
              <a:rPr lang="en-US" dirty="0" smtClean="0"/>
              <a:t>	</a:t>
            </a:r>
            <a:r>
              <a:rPr lang="en-US" dirty="0" smtClean="0"/>
              <a:t>concerned </a:t>
            </a:r>
            <a:r>
              <a:rPr lang="en-US" dirty="0" smtClean="0"/>
              <a:t>with girlhood, or to </a:t>
            </a:r>
            <a:endParaRPr lang="en-US" dirty="0" smtClean="0"/>
          </a:p>
          <a:p>
            <a:pPr>
              <a:buNone/>
            </a:pPr>
            <a:r>
              <a:rPr lang="en-US" dirty="0" smtClean="0"/>
              <a:t>	</a:t>
            </a:r>
            <a:r>
              <a:rPr lang="en-US" dirty="0" smtClean="0"/>
              <a:t>Venus </a:t>
            </a:r>
            <a:r>
              <a:rPr lang="en-US" dirty="0" smtClean="0"/>
              <a:t>when they were preparing </a:t>
            </a:r>
            <a:endParaRPr lang="en-US" dirty="0" smtClean="0"/>
          </a:p>
          <a:p>
            <a:pPr>
              <a:buNone/>
            </a:pPr>
            <a:r>
              <a:rPr lang="en-US" dirty="0" smtClean="0"/>
              <a:t>	</a:t>
            </a:r>
            <a:r>
              <a:rPr lang="en-US" dirty="0" smtClean="0"/>
              <a:t>for </a:t>
            </a:r>
            <a:r>
              <a:rPr lang="en-US" dirty="0" smtClean="0"/>
              <a:t>marriage.</a:t>
            </a:r>
            <a:endParaRPr lang="en-US" dirty="0"/>
          </a:p>
        </p:txBody>
      </p:sp>
      <p:sp>
        <p:nvSpPr>
          <p:cNvPr id="3" name="Title 2"/>
          <p:cNvSpPr>
            <a:spLocks noGrp="1"/>
          </p:cNvSpPr>
          <p:nvPr>
            <p:ph type="title"/>
          </p:nvPr>
        </p:nvSpPr>
        <p:spPr/>
        <p:txBody>
          <a:bodyPr/>
          <a:lstStyle/>
          <a:p>
            <a:r>
              <a:rPr lang="en-US" dirty="0" smtClean="0"/>
              <a:t>Childhood and Education I</a:t>
            </a:r>
            <a:endParaRPr lang="en-US" dirty="0"/>
          </a:p>
        </p:txBody>
      </p:sp>
      <p:pic>
        <p:nvPicPr>
          <p:cNvPr id="4" name="Picture 3" descr="597px-Spielende_Mädchen.JPG"/>
          <p:cNvPicPr>
            <a:picLocks noChangeAspect="1"/>
          </p:cNvPicPr>
          <p:nvPr/>
        </p:nvPicPr>
        <p:blipFill>
          <a:blip r:embed="rId2" cstate="print"/>
          <a:stretch>
            <a:fillRect/>
          </a:stretch>
        </p:blipFill>
        <p:spPr>
          <a:xfrm>
            <a:off x="6265545" y="3965080"/>
            <a:ext cx="2878455" cy="289292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Some and perhaps many girls went to a public primary school. Ovid and Martial imply that boys and girls were educated either together or similarly, and Livy takes it for granted that the daughter of a centurion would be in </a:t>
            </a:r>
            <a:r>
              <a:rPr lang="en-US" dirty="0" smtClean="0"/>
              <a:t>school.</a:t>
            </a:r>
          </a:p>
          <a:p>
            <a:pPr lvl="1"/>
            <a:r>
              <a:rPr lang="en-US" dirty="0" smtClean="0"/>
              <a:t>Children </a:t>
            </a:r>
            <a:r>
              <a:rPr lang="en-US" dirty="0" smtClean="0"/>
              <a:t>of the elite were taught Greek as well as Latin from an early </a:t>
            </a:r>
            <a:r>
              <a:rPr lang="en-US" dirty="0" smtClean="0"/>
              <a:t>age.</a:t>
            </a:r>
          </a:p>
          <a:p>
            <a:pPr lvl="1"/>
            <a:r>
              <a:rPr lang="en-US" dirty="0" smtClean="0"/>
              <a:t>Children </a:t>
            </a:r>
            <a:r>
              <a:rPr lang="en-US" dirty="0" smtClean="0"/>
              <a:t>of both genders learned to behave socially by attending dinner parties and other events. </a:t>
            </a:r>
            <a:endParaRPr lang="en-US" dirty="0" smtClean="0"/>
          </a:p>
          <a:p>
            <a:pPr lvl="1"/>
            <a:r>
              <a:rPr lang="en-US" dirty="0" smtClean="0"/>
              <a:t>Girls </a:t>
            </a:r>
            <a:r>
              <a:rPr lang="en-US" dirty="0" smtClean="0"/>
              <a:t>as well as boys participated in religious </a:t>
            </a:r>
            <a:r>
              <a:rPr lang="en-US" dirty="0" smtClean="0"/>
              <a:t>festivals.</a:t>
            </a:r>
          </a:p>
          <a:p>
            <a:r>
              <a:rPr lang="en-US" dirty="0" smtClean="0"/>
              <a:t>As they got older, their paths diverged (split).</a:t>
            </a:r>
            <a:endParaRPr lang="en-US" dirty="0"/>
          </a:p>
        </p:txBody>
      </p:sp>
      <p:sp>
        <p:nvSpPr>
          <p:cNvPr id="3" name="Title 2"/>
          <p:cNvSpPr>
            <a:spLocks noGrp="1"/>
          </p:cNvSpPr>
          <p:nvPr>
            <p:ph type="title"/>
          </p:nvPr>
        </p:nvSpPr>
        <p:spPr/>
        <p:txBody>
          <a:bodyPr/>
          <a:lstStyle/>
          <a:p>
            <a:r>
              <a:rPr lang="en-US" dirty="0" smtClean="0"/>
              <a:t>Childhood and Education II</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2544</TotalTime>
  <Pages>20</Pages>
  <Words>2172</Words>
  <Application>Microsoft Office PowerPoint</Application>
  <PresentationFormat>Letter Paper (8.5x11 in)</PresentationFormat>
  <Paragraphs>119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Paper</vt:lpstr>
      <vt:lpstr>Roman Ladies: Thank Heaven for Little Girls!</vt:lpstr>
      <vt:lpstr>Slide 2</vt:lpstr>
      <vt:lpstr>Next Time</vt:lpstr>
      <vt:lpstr>Overview</vt:lpstr>
      <vt:lpstr>To be a girl…</vt:lpstr>
      <vt:lpstr>Always a Daughter</vt:lpstr>
      <vt:lpstr>What’s in a Name? / The Name Game</vt:lpstr>
      <vt:lpstr>Childhood and Education I</vt:lpstr>
      <vt:lpstr>Childhood and Education II</vt:lpstr>
      <vt:lpstr>Women &amp; the Law</vt:lpstr>
      <vt:lpstr>Marriage Law I</vt:lpstr>
      <vt:lpstr>Marriage Law II</vt:lpstr>
      <vt:lpstr>Purpose of Marriage</vt:lpstr>
      <vt:lpstr>Marwiage is wat bwings us togever today.</vt:lpstr>
      <vt:lpstr>Marriage Customs I</vt:lpstr>
      <vt:lpstr>Marriage Customs II</vt:lpstr>
      <vt:lpstr>Who’s Raising the Kids?</vt:lpstr>
      <vt:lpstr>The Lady of the House</vt:lpstr>
      <vt:lpstr>The Household Duties</vt:lpstr>
      <vt:lpstr>The Household Members</vt:lpstr>
      <vt:lpstr>As for the Working Class/Poor</vt:lpstr>
      <vt:lpstr>Exceptional Women  (That we actually recorded things about!)</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Rome BCE-CE De nobis fabula narratur</dc:title>
  <dc:creator>The WSC Campus Network</dc:creator>
  <cp:lastModifiedBy>MAC</cp:lastModifiedBy>
  <cp:revision>137</cp:revision>
  <cp:lastPrinted>1999-09-29T11:02:44Z</cp:lastPrinted>
  <dcterms:created xsi:type="dcterms:W3CDTF">1997-09-26T15:41:18Z</dcterms:created>
  <dcterms:modified xsi:type="dcterms:W3CDTF">2014-03-26T14:50:39Z</dcterms:modified>
</cp:coreProperties>
</file>