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handoutMasterIdLst>
    <p:handoutMasterId r:id="rId30"/>
  </p:handoutMasterIdLst>
  <p:sldIdLst>
    <p:sldId id="277" r:id="rId2"/>
    <p:sldId id="278" r:id="rId3"/>
    <p:sldId id="337" r:id="rId4"/>
    <p:sldId id="351" r:id="rId5"/>
    <p:sldId id="358" r:id="rId6"/>
    <p:sldId id="367" r:id="rId7"/>
    <p:sldId id="359" r:id="rId8"/>
    <p:sldId id="361" r:id="rId9"/>
    <p:sldId id="360" r:id="rId10"/>
    <p:sldId id="343" r:id="rId11"/>
    <p:sldId id="347" r:id="rId12"/>
    <p:sldId id="348" r:id="rId13"/>
    <p:sldId id="354" r:id="rId14"/>
    <p:sldId id="355" r:id="rId15"/>
    <p:sldId id="356" r:id="rId16"/>
    <p:sldId id="357" r:id="rId17"/>
    <p:sldId id="349" r:id="rId18"/>
    <p:sldId id="350" r:id="rId19"/>
    <p:sldId id="352" r:id="rId20"/>
    <p:sldId id="353" r:id="rId21"/>
    <p:sldId id="364" r:id="rId22"/>
    <p:sldId id="365" r:id="rId23"/>
    <p:sldId id="362" r:id="rId24"/>
    <p:sldId id="363" r:id="rId25"/>
    <p:sldId id="366" r:id="rId26"/>
    <p:sldId id="368" r:id="rId27"/>
    <p:sldId id="369" r:id="rId28"/>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48" d="100"/>
          <a:sy n="48" d="100"/>
        </p:scale>
        <p:origin x="-1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D7229E01-A540-435C-9532-EEF8F3647F6E}" type="slidenum">
              <a:rPr lang="en-US" sz="1400"/>
              <a:pPr algn="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C7EF3515-D64C-4150-84D6-C92ACEF475AE}" type="slidenum">
              <a:rPr lang="en-US" sz="1400"/>
              <a:pPr algn="r"/>
              <a:t>‹#›</a:t>
            </a:fld>
            <a:endParaRPr lang="en-US" sz="1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4CBEAF9-9E58-4CC8-A6FF-6DD8A58DEEA4}" type="datetimeFigureOut">
              <a:rPr lang="en-US" smtClean="0"/>
              <a:pPr/>
              <a:t>3/12/2014</a:t>
            </a:fld>
            <a:endParaRPr lang="en-US"/>
          </a:p>
        </p:txBody>
      </p:sp>
      <p:sp>
        <p:nvSpPr>
          <p:cNvPr id="16" name="Slide Number Placeholder 15"/>
          <p:cNvSpPr>
            <a:spLocks noGrp="1"/>
          </p:cNvSpPr>
          <p:nvPr>
            <p:ph type="sldNum" sz="quarter" idx="11"/>
          </p:nvPr>
        </p:nvSpPr>
        <p:spPr/>
        <p:txBody>
          <a:bodyPr/>
          <a:lstStyle/>
          <a:p>
            <a:fld id="{CA15C064-DD44-4CAC-873E-2D1F54821676}"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4CBEAF9-9E58-4CC8-A6FF-6DD8A58DEEA4}" type="datetimeFigureOut">
              <a:rPr lang="en-US" smtClean="0"/>
              <a:pPr/>
              <a:t>3/12/2014</a:t>
            </a:fld>
            <a:endParaRPr lang="en-US"/>
          </a:p>
        </p:txBody>
      </p:sp>
      <p:sp>
        <p:nvSpPr>
          <p:cNvPr id="15" name="Slide Number Placeholder 14"/>
          <p:cNvSpPr>
            <a:spLocks noGrp="1"/>
          </p:cNvSpPr>
          <p:nvPr>
            <p:ph type="sldNum" sz="quarter" idx="15"/>
          </p:nvPr>
        </p:nvSpPr>
        <p:spPr/>
        <p:txBody>
          <a:bodyPr/>
          <a:lstStyle>
            <a:lvl1pPr algn="ctr">
              <a:defRPr/>
            </a:lvl1pPr>
          </a:lstStyle>
          <a:p>
            <a:fld id="{CA15C064-DD44-4CAC-873E-2D1F54821676}"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CBEAF9-9E58-4CC8-A6FF-6DD8A58DEEA4}"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CBEAF9-9E58-4CC8-A6FF-6DD8A58DEEA4}"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74CBEAF9-9E58-4CC8-A6FF-6DD8A58DEEA4}" type="datetimeFigureOut">
              <a:rPr lang="en-US" smtClean="0"/>
              <a:pPr/>
              <a:t>3/12/2014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4CBEAF9-9E58-4CC8-A6FF-6DD8A58DEEA4}" type="datetimeFigureOut">
              <a:rPr lang="en-US" smtClean="0"/>
              <a:pPr/>
              <a:t>3/12/2014</a:t>
            </a:fld>
            <a:endParaRPr lang="en-US"/>
          </a:p>
        </p:txBody>
      </p:sp>
      <p:sp>
        <p:nvSpPr>
          <p:cNvPr id="9" name="Slide Number Placeholder 8"/>
          <p:cNvSpPr>
            <a:spLocks noGrp="1"/>
          </p:cNvSpPr>
          <p:nvPr>
            <p:ph type="sldNum" sz="quarter" idx="15"/>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4CBEAF9-9E58-4CC8-A6FF-6DD8A58DEEA4}" type="datetimeFigureOut">
              <a:rPr lang="en-US" smtClean="0"/>
              <a:pPr/>
              <a:t>3/12/2014</a:t>
            </a:fld>
            <a:endParaRPr lang="en-US"/>
          </a:p>
        </p:txBody>
      </p:sp>
      <p:sp>
        <p:nvSpPr>
          <p:cNvPr id="9" name="Slide Number Placeholder 8"/>
          <p:cNvSpPr>
            <a:spLocks noGrp="1"/>
          </p:cNvSpPr>
          <p:nvPr>
            <p:ph type="sldNum" sz="quarter" idx="11"/>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fld id="{74CBEAF9-9E58-4CC8-A6FF-6DD8A58DEEA4}" type="datetimeFigureOut">
              <a:rPr lang="en-US" smtClean="0"/>
              <a:pPr algn="l" eaLnBrk="1" latinLnBrk="0" hangingPunct="1"/>
              <a:t>3/12/2014</a:t>
            </a:fld>
            <a:endParaRPr lang="en-US" dirty="0">
              <a:solidFill>
                <a:schemeClr val="accent1">
                  <a:shade val="75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endParaRPr kumimoji="0" lang="en-US" dirty="0">
              <a:solidFill>
                <a:schemeClr val="accent1">
                  <a:shade val="75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Daily Life in Ancient Rome w/ Mr. C</a:t>
            </a:r>
            <a:endParaRPr lang="en-US" dirty="0"/>
          </a:p>
        </p:txBody>
      </p:sp>
      <p:sp>
        <p:nvSpPr>
          <p:cNvPr id="2" name="Title 1"/>
          <p:cNvSpPr>
            <a:spLocks noGrp="1"/>
          </p:cNvSpPr>
          <p:nvPr>
            <p:ph type="ctrTitle"/>
          </p:nvPr>
        </p:nvSpPr>
        <p:spPr/>
        <p:txBody>
          <a:bodyPr/>
          <a:lstStyle/>
          <a:p>
            <a:r>
              <a:rPr lang="en-US" dirty="0" smtClean="0"/>
              <a:t>Roman Religion:</a:t>
            </a:r>
            <a:br>
              <a:rPr lang="en-US" dirty="0" smtClean="0"/>
            </a:br>
            <a:r>
              <a:rPr lang="en-US" dirty="0" err="1" smtClean="0"/>
              <a:t>Lares</a:t>
            </a:r>
            <a:r>
              <a:rPr lang="en-US" dirty="0" smtClean="0"/>
              <a:t>, </a:t>
            </a:r>
            <a:r>
              <a:rPr lang="en-US" dirty="0" err="1" smtClean="0"/>
              <a:t>Lares</a:t>
            </a:r>
            <a:r>
              <a:rPr lang="en-US" dirty="0" smtClean="0"/>
              <a:t>, </a:t>
            </a:r>
            <a:r>
              <a:rPr lang="en-US" dirty="0" err="1" smtClean="0"/>
              <a:t>Lares</a:t>
            </a:r>
            <a:endParaRPr lang="en-US" dirty="0"/>
          </a:p>
        </p:txBody>
      </p:sp>
      <p:pic>
        <p:nvPicPr>
          <p:cNvPr id="4" name="Picture 3" descr="Dormouse.jpg"/>
          <p:cNvPicPr>
            <a:picLocks noChangeAspect="1"/>
          </p:cNvPicPr>
          <p:nvPr/>
        </p:nvPicPr>
        <p:blipFill>
          <a:blip r:embed="rId2" cstate="print"/>
          <a:stretch>
            <a:fillRect/>
          </a:stretch>
        </p:blipFill>
        <p:spPr>
          <a:xfrm>
            <a:off x="974153" y="4522660"/>
            <a:ext cx="1556893" cy="2335340"/>
          </a:xfrm>
          <a:prstGeom prst="rect">
            <a:avLst/>
          </a:prstGeom>
        </p:spPr>
      </p:pic>
      <p:pic>
        <p:nvPicPr>
          <p:cNvPr id="5" name="Picture 4" descr="sow udders.jpg"/>
          <p:cNvPicPr>
            <a:picLocks noChangeAspect="1"/>
          </p:cNvPicPr>
          <p:nvPr/>
        </p:nvPicPr>
        <p:blipFill>
          <a:blip r:embed="rId3" cstate="print"/>
          <a:stretch>
            <a:fillRect/>
          </a:stretch>
        </p:blipFill>
        <p:spPr>
          <a:xfrm>
            <a:off x="6521672" y="4457700"/>
            <a:ext cx="2044255" cy="2400300"/>
          </a:xfrm>
          <a:prstGeom prst="rect">
            <a:avLst/>
          </a:prstGeom>
        </p:spPr>
      </p:pic>
      <p:pic>
        <p:nvPicPr>
          <p:cNvPr id="6" name="Picture 5" descr="Sea Urchin.jpg"/>
          <p:cNvPicPr>
            <a:picLocks noChangeAspect="1"/>
          </p:cNvPicPr>
          <p:nvPr/>
        </p:nvPicPr>
        <p:blipFill>
          <a:blip r:embed="rId4" cstate="print"/>
          <a:stretch>
            <a:fillRect/>
          </a:stretch>
        </p:blipFill>
        <p:spPr>
          <a:xfrm>
            <a:off x="3635770" y="4393358"/>
            <a:ext cx="1567660" cy="2464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Etruscans practiced domestic, ancestral or family cults very similar to those offered by later Romans to their </a:t>
            </a:r>
            <a:r>
              <a:rPr lang="en-US" dirty="0" err="1" smtClean="0"/>
              <a:t>Lares</a:t>
            </a:r>
            <a:r>
              <a:rPr lang="en-US" dirty="0" smtClean="0"/>
              <a:t>.</a:t>
            </a:r>
          </a:p>
          <a:p>
            <a:r>
              <a:rPr lang="en-US" dirty="0" smtClean="0"/>
              <a:t>The word itself seems to derive                                                    from the Etruscan                                                                             </a:t>
            </a:r>
            <a:r>
              <a:rPr lang="en-US" dirty="0" err="1" smtClean="0"/>
              <a:t>lar</a:t>
            </a:r>
            <a:r>
              <a:rPr lang="en-US" dirty="0" smtClean="0"/>
              <a:t>, </a:t>
            </a:r>
            <a:r>
              <a:rPr lang="en-US" dirty="0" err="1" smtClean="0"/>
              <a:t>lars</a:t>
            </a:r>
            <a:r>
              <a:rPr lang="en-US" dirty="0" smtClean="0"/>
              <a:t>, or </a:t>
            </a:r>
            <a:r>
              <a:rPr lang="en-US" dirty="0" err="1" smtClean="0"/>
              <a:t>larth</a:t>
            </a:r>
            <a:r>
              <a:rPr lang="en-US" dirty="0" smtClean="0"/>
              <a:t>, meaning "lord".</a:t>
            </a:r>
          </a:p>
        </p:txBody>
      </p:sp>
      <p:sp>
        <p:nvSpPr>
          <p:cNvPr id="3" name="Title 2"/>
          <p:cNvSpPr>
            <a:spLocks noGrp="1"/>
          </p:cNvSpPr>
          <p:nvPr>
            <p:ph type="title"/>
          </p:nvPr>
        </p:nvSpPr>
        <p:spPr/>
        <p:txBody>
          <a:bodyPr/>
          <a:lstStyle/>
          <a:p>
            <a:r>
              <a:rPr lang="en-US" dirty="0" smtClean="0"/>
              <a:t>The </a:t>
            </a:r>
            <a:r>
              <a:rPr lang="en-US" dirty="0" err="1" smtClean="0"/>
              <a:t>Lares</a:t>
            </a:r>
            <a:r>
              <a:rPr lang="en-US" dirty="0" smtClean="0"/>
              <a:t> (Household Spirits)</a:t>
            </a:r>
            <a:endParaRPr lang="en-US" dirty="0"/>
          </a:p>
        </p:txBody>
      </p:sp>
      <p:pic>
        <p:nvPicPr>
          <p:cNvPr id="4" name="Picture 3" descr="Lares 400px-Dancing_Lare_Musei_Capitolini_MC2174.jpg"/>
          <p:cNvPicPr>
            <a:picLocks noChangeAspect="1"/>
          </p:cNvPicPr>
          <p:nvPr/>
        </p:nvPicPr>
        <p:blipFill>
          <a:blip r:embed="rId2" cstate="print"/>
          <a:stretch>
            <a:fillRect/>
          </a:stretch>
        </p:blipFill>
        <p:spPr>
          <a:xfrm>
            <a:off x="6324600" y="2628900"/>
            <a:ext cx="2819400" cy="4229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were originally gods of the cultivated fields, worshipped by each household at the crossroads where its allotment joined those of others. </a:t>
            </a:r>
          </a:p>
          <a:p>
            <a:r>
              <a:rPr lang="en-US" dirty="0" smtClean="0"/>
              <a:t>Later the </a:t>
            </a:r>
            <a:r>
              <a:rPr lang="en-US" dirty="0" err="1" smtClean="0"/>
              <a:t>Lares</a:t>
            </a:r>
            <a:r>
              <a:rPr lang="en-US" dirty="0" smtClean="0"/>
              <a:t> were worshipped in the houses in association with the </a:t>
            </a:r>
            <a:r>
              <a:rPr lang="en-US" i="1" dirty="0" err="1" smtClean="0"/>
              <a:t>Penates</a:t>
            </a:r>
            <a:r>
              <a:rPr lang="en-US" dirty="0" smtClean="0"/>
              <a:t>, the gods of the storeroom (</a:t>
            </a:r>
            <a:r>
              <a:rPr lang="en-US" i="1" dirty="0" err="1" smtClean="0"/>
              <a:t>penus</a:t>
            </a:r>
            <a:r>
              <a:rPr lang="en-US" dirty="0" smtClean="0"/>
              <a:t>) and thus of the family’s prosperity; the household </a:t>
            </a:r>
            <a:r>
              <a:rPr lang="en-US" dirty="0" err="1" smtClean="0"/>
              <a:t>Lar</a:t>
            </a:r>
            <a:r>
              <a:rPr lang="en-US" dirty="0" smtClean="0"/>
              <a:t> (</a:t>
            </a:r>
            <a:r>
              <a:rPr lang="en-US" i="1" dirty="0" err="1" smtClean="0"/>
              <a:t>Familiaris</a:t>
            </a:r>
            <a:r>
              <a:rPr lang="en-US" dirty="0" smtClean="0"/>
              <a:t>) was conceived as the centre of the family and of the family cult.</a:t>
            </a:r>
            <a:endParaRPr lang="en-US" dirty="0"/>
          </a:p>
        </p:txBody>
      </p:sp>
      <p:sp>
        <p:nvSpPr>
          <p:cNvPr id="3" name="Title 2"/>
          <p:cNvSpPr>
            <a:spLocks noGrp="1"/>
          </p:cNvSpPr>
          <p:nvPr>
            <p:ph type="title"/>
          </p:nvPr>
        </p:nvSpPr>
        <p:spPr/>
        <p:txBody>
          <a:bodyPr/>
          <a:lstStyle/>
          <a:p>
            <a:r>
              <a:rPr lang="en-US" dirty="0" smtClean="0"/>
              <a:t>At a Crossroads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Originally each household had only one </a:t>
            </a:r>
            <a:r>
              <a:rPr lang="en-US" dirty="0" err="1" smtClean="0"/>
              <a:t>Lar</a:t>
            </a:r>
            <a:r>
              <a:rPr lang="en-US" dirty="0" smtClean="0"/>
              <a:t>. It was usually represented as a youthful figure, dressed in a short tunic, holding in one hand a drinking horn, in the other a cup. </a:t>
            </a:r>
          </a:p>
          <a:p>
            <a:r>
              <a:rPr lang="en-US" dirty="0" smtClean="0"/>
              <a:t>Under the empire, two of these images were commonly to be found, one on each side of the central figure of </a:t>
            </a:r>
            <a:r>
              <a:rPr lang="en-US" dirty="0" err="1" smtClean="0"/>
              <a:t>Vesta</a:t>
            </a:r>
            <a:r>
              <a:rPr lang="en-US" dirty="0" smtClean="0"/>
              <a:t>, or of some other deity.</a:t>
            </a:r>
          </a:p>
          <a:p>
            <a:pPr lvl="1"/>
            <a:r>
              <a:rPr lang="en-US" dirty="0" smtClean="0"/>
              <a:t>(We will come back to </a:t>
            </a:r>
            <a:r>
              <a:rPr lang="en-US" dirty="0" err="1" smtClean="0"/>
              <a:t>Vesta</a:t>
            </a:r>
            <a:r>
              <a:rPr lang="en-US" dirty="0" smtClean="0"/>
              <a:t> because she is important!)</a:t>
            </a:r>
            <a:endParaRPr lang="en-US" dirty="0"/>
          </a:p>
        </p:txBody>
      </p:sp>
      <p:sp>
        <p:nvSpPr>
          <p:cNvPr id="3" name="Title 2"/>
          <p:cNvSpPr>
            <a:spLocks noGrp="1"/>
          </p:cNvSpPr>
          <p:nvPr>
            <p:ph type="title"/>
          </p:nvPr>
        </p:nvSpPr>
        <p:spPr/>
        <p:txBody>
          <a:bodyPr/>
          <a:lstStyle/>
          <a:p>
            <a:r>
              <a:rPr lang="en-US" dirty="0" smtClean="0"/>
              <a:t>How many </a:t>
            </a:r>
            <a:r>
              <a:rPr lang="en-US" dirty="0" err="1" smtClean="0"/>
              <a:t>Lares</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It was at the hearth sacrifices were made to the gods and the spirits of the families ancestors. </a:t>
            </a:r>
          </a:p>
          <a:p>
            <a:pPr lvl="1"/>
            <a:r>
              <a:rPr lang="en-US" dirty="0" smtClean="0"/>
              <a:t>If the fire was to burn on forever, then it was only when the family moved away to another home, that the fire would be put out with wine in a small ritual. </a:t>
            </a:r>
          </a:p>
          <a:p>
            <a:r>
              <a:rPr lang="en-US" dirty="0" smtClean="0"/>
              <a:t>They were represented by little figurines which would be kept in a special cupboard. Among them the </a:t>
            </a:r>
            <a:r>
              <a:rPr lang="en-US" i="1" dirty="0" err="1" smtClean="0"/>
              <a:t>lar</a:t>
            </a:r>
            <a:r>
              <a:rPr lang="en-US" i="1" dirty="0" smtClean="0"/>
              <a:t> </a:t>
            </a:r>
            <a:r>
              <a:rPr lang="en-US" i="1" dirty="0" err="1" smtClean="0"/>
              <a:t>familiaris</a:t>
            </a:r>
            <a:r>
              <a:rPr lang="en-US" dirty="0" smtClean="0"/>
              <a:t>, the family spirit, was the most important.</a:t>
            </a:r>
          </a:p>
          <a:p>
            <a:r>
              <a:rPr lang="en-US" dirty="0" err="1" smtClean="0"/>
              <a:t>Lares</a:t>
            </a:r>
            <a:r>
              <a:rPr lang="en-US" dirty="0" smtClean="0"/>
              <a:t> –  everyday prayers</a:t>
            </a:r>
          </a:p>
          <a:p>
            <a:pPr lvl="1"/>
            <a:r>
              <a:rPr lang="en-US" dirty="0" smtClean="0"/>
              <a:t>Extra Special days: weddings, birthdays, calends (first days), ides (middle), </a:t>
            </a:r>
            <a:r>
              <a:rPr lang="en-US" dirty="0" err="1" smtClean="0"/>
              <a:t>nones</a:t>
            </a:r>
            <a:r>
              <a:rPr lang="en-US" dirty="0" smtClean="0"/>
              <a:t> (9</a:t>
            </a:r>
            <a:r>
              <a:rPr lang="en-US" baseline="30000" dirty="0" smtClean="0"/>
              <a:t>th</a:t>
            </a:r>
            <a:r>
              <a:rPr lang="en-US" dirty="0" smtClean="0"/>
              <a:t> day)</a:t>
            </a:r>
          </a:p>
          <a:p>
            <a:r>
              <a:rPr lang="en-US" dirty="0" err="1" smtClean="0"/>
              <a:t>Penates</a:t>
            </a:r>
            <a:r>
              <a:rPr lang="en-US" dirty="0" smtClean="0"/>
              <a:t> – thanks for keeping the family fed; statues placed on dinner table, then put away</a:t>
            </a:r>
          </a:p>
        </p:txBody>
      </p:sp>
      <p:sp>
        <p:nvSpPr>
          <p:cNvPr id="3" name="Title 2"/>
          <p:cNvSpPr>
            <a:spLocks noGrp="1"/>
          </p:cNvSpPr>
          <p:nvPr>
            <p:ph type="title"/>
          </p:nvPr>
        </p:nvSpPr>
        <p:spPr/>
        <p:txBody>
          <a:bodyPr/>
          <a:lstStyle/>
          <a:p>
            <a:r>
              <a:rPr lang="en-US" dirty="0" smtClean="0"/>
              <a:t>How to honor the </a:t>
            </a:r>
            <a:r>
              <a:rPr lang="en-US" dirty="0" err="1" smtClean="0"/>
              <a:t>Lares</a:t>
            </a:r>
            <a:r>
              <a:rPr lang="en-US" dirty="0" smtClean="0"/>
              <a:t> &amp; </a:t>
            </a:r>
            <a:r>
              <a:rPr lang="en-US" dirty="0" err="1" smtClean="0"/>
              <a:t>Penates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third household spirit of note was the </a:t>
            </a:r>
            <a:r>
              <a:rPr lang="en-US" i="1" dirty="0" smtClean="0"/>
              <a:t>genius</a:t>
            </a:r>
            <a:r>
              <a:rPr lang="en-US" dirty="0" smtClean="0"/>
              <a:t>.</a:t>
            </a:r>
          </a:p>
          <a:p>
            <a:pPr lvl="1"/>
            <a:r>
              <a:rPr lang="en-US" dirty="0" smtClean="0"/>
              <a:t>Could be represented in form of a snake.</a:t>
            </a:r>
          </a:p>
          <a:p>
            <a:pPr lvl="1"/>
            <a:r>
              <a:rPr lang="en-US" dirty="0" err="1" smtClean="0"/>
              <a:t>Vesta</a:t>
            </a:r>
            <a:r>
              <a:rPr lang="en-US" dirty="0" smtClean="0"/>
              <a:t> was also a common genius.</a:t>
            </a:r>
          </a:p>
          <a:p>
            <a:pPr lvl="1"/>
            <a:r>
              <a:rPr lang="en-US" dirty="0" smtClean="0"/>
              <a:t>Occasionally an ancestor too (if he was ‘famous’).</a:t>
            </a:r>
          </a:p>
          <a:p>
            <a:r>
              <a:rPr lang="en-US" dirty="0" smtClean="0"/>
              <a:t>The </a:t>
            </a:r>
            <a:r>
              <a:rPr lang="en-US" i="1" dirty="0" smtClean="0"/>
              <a:t>genius</a:t>
            </a:r>
            <a:r>
              <a:rPr lang="en-US" dirty="0" smtClean="0"/>
              <a:t> of the household was particularly celebrated on the head of the family's birthday. </a:t>
            </a:r>
            <a:endParaRPr lang="en-US" dirty="0"/>
          </a:p>
        </p:txBody>
      </p:sp>
      <p:sp>
        <p:nvSpPr>
          <p:cNvPr id="3" name="Title 2"/>
          <p:cNvSpPr>
            <a:spLocks noGrp="1"/>
          </p:cNvSpPr>
          <p:nvPr>
            <p:ph type="title"/>
          </p:nvPr>
        </p:nvSpPr>
        <p:spPr/>
        <p:txBody>
          <a:bodyPr/>
          <a:lstStyle/>
          <a:p>
            <a:r>
              <a:rPr lang="en-US" dirty="0" smtClean="0"/>
              <a:t>WHAT!?!? A THIRD god/spirit!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Romans were superstitious.</a:t>
            </a:r>
          </a:p>
          <a:p>
            <a:r>
              <a:rPr lang="en-US" dirty="0" smtClean="0"/>
              <a:t>Apart from friendly spirits there were also ghostly spirits of the dead which might haunt a house. </a:t>
            </a:r>
          </a:p>
          <a:p>
            <a:pPr lvl="1"/>
            <a:r>
              <a:rPr lang="en-US" dirty="0" smtClean="0"/>
              <a:t>They were the so-called </a:t>
            </a:r>
            <a:r>
              <a:rPr lang="en-US" i="1" dirty="0" smtClean="0"/>
              <a:t>larvae</a:t>
            </a:r>
            <a:r>
              <a:rPr lang="en-US" dirty="0" smtClean="0"/>
              <a:t> and </a:t>
            </a:r>
            <a:r>
              <a:rPr lang="en-US" i="1" dirty="0" err="1" smtClean="0"/>
              <a:t>lemures</a:t>
            </a:r>
            <a:r>
              <a:rPr lang="en-US" dirty="0" smtClean="0"/>
              <a:t>. </a:t>
            </a:r>
          </a:p>
          <a:p>
            <a:r>
              <a:rPr lang="en-US" dirty="0" smtClean="0"/>
              <a:t>These could be driven out of the house by ritual, performed by the head of the family, which involved spitting our black beans and noisily bashing together metal pots. </a:t>
            </a:r>
          </a:p>
        </p:txBody>
      </p:sp>
      <p:sp>
        <p:nvSpPr>
          <p:cNvPr id="3" name="Title 2"/>
          <p:cNvSpPr>
            <a:spLocks noGrp="1"/>
          </p:cNvSpPr>
          <p:nvPr>
            <p:ph type="title"/>
          </p:nvPr>
        </p:nvSpPr>
        <p:spPr/>
        <p:txBody>
          <a:bodyPr/>
          <a:lstStyle/>
          <a:p>
            <a:r>
              <a:rPr lang="en-US" dirty="0" smtClean="0"/>
              <a:t>What about evil spirits?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Two gods of the Roman state cult guarded the private homes of the Roman citizen. </a:t>
            </a:r>
          </a:p>
          <a:p>
            <a:r>
              <a:rPr lang="en-US" dirty="0" smtClean="0"/>
              <a:t>Janus, the god of doorways and beginnings. It was he who was seen as the chief guardian of the home. His was the passage through the door, he was both inside and outside the house at once. Hence he was its guardian.</a:t>
            </a:r>
          </a:p>
          <a:p>
            <a:pPr lvl="1"/>
            <a:r>
              <a:rPr lang="en-US" dirty="0" smtClean="0"/>
              <a:t>not to be the only god in care of the door :</a:t>
            </a:r>
          </a:p>
          <a:p>
            <a:pPr lvl="2"/>
            <a:r>
              <a:rPr lang="en-US" dirty="0" err="1" smtClean="0"/>
              <a:t>Cardea</a:t>
            </a:r>
            <a:r>
              <a:rPr lang="en-US" dirty="0" smtClean="0"/>
              <a:t>, the goddess of hinges</a:t>
            </a:r>
          </a:p>
          <a:p>
            <a:pPr lvl="2"/>
            <a:r>
              <a:rPr lang="en-US" dirty="0" err="1" smtClean="0"/>
              <a:t>Forculus</a:t>
            </a:r>
            <a:r>
              <a:rPr lang="en-US" dirty="0" smtClean="0"/>
              <a:t>, god of the door leaves</a:t>
            </a:r>
          </a:p>
          <a:p>
            <a:pPr lvl="2"/>
            <a:r>
              <a:rPr lang="en-US" dirty="0" err="1" smtClean="0"/>
              <a:t>Limentius</a:t>
            </a:r>
            <a:r>
              <a:rPr lang="en-US" dirty="0" smtClean="0"/>
              <a:t>, the god of the threshold</a:t>
            </a:r>
          </a:p>
          <a:p>
            <a:r>
              <a:rPr lang="en-US" dirty="0" err="1" smtClean="0"/>
              <a:t>Vesta</a:t>
            </a:r>
            <a:r>
              <a:rPr lang="en-US" dirty="0" smtClean="0"/>
              <a:t>, the goddess of the hearth. As the hearth was of practical importance (for cooking) and of spiritual significance (sacrifices) it is quite understandable that </a:t>
            </a:r>
            <a:r>
              <a:rPr lang="en-US" dirty="0" err="1" smtClean="0"/>
              <a:t>Vesta</a:t>
            </a:r>
            <a:r>
              <a:rPr lang="en-US" dirty="0" smtClean="0"/>
              <a:t> was seen to be of great importance to a Roman's home.</a:t>
            </a:r>
          </a:p>
          <a:p>
            <a:pPr lvl="1"/>
            <a:r>
              <a:rPr lang="en-US" dirty="0" smtClean="0"/>
              <a:t>Every day prayers would be said to </a:t>
            </a:r>
            <a:r>
              <a:rPr lang="en-US" dirty="0" err="1" smtClean="0"/>
              <a:t>Vesta</a:t>
            </a:r>
            <a:r>
              <a:rPr lang="en-US" dirty="0" smtClean="0"/>
              <a:t>. During meals some food might be set aside and passed into the fire as an offering to the goddess. </a:t>
            </a:r>
          </a:p>
          <a:p>
            <a:endParaRPr lang="en-US" dirty="0"/>
          </a:p>
        </p:txBody>
      </p:sp>
      <p:sp>
        <p:nvSpPr>
          <p:cNvPr id="3" name="Title 2"/>
          <p:cNvSpPr>
            <a:spLocks noGrp="1"/>
          </p:cNvSpPr>
          <p:nvPr>
            <p:ph type="title"/>
          </p:nvPr>
        </p:nvSpPr>
        <p:spPr/>
        <p:txBody>
          <a:bodyPr/>
          <a:lstStyle/>
          <a:p>
            <a:r>
              <a:rPr lang="en-US" dirty="0" smtClean="0"/>
              <a:t>Household gods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Vesta</a:t>
            </a:r>
            <a:r>
              <a:rPr lang="en-US" dirty="0" smtClean="0"/>
              <a:t>,  in Roman religion, goddess of the hearth, identified with the Greek Hestia. </a:t>
            </a:r>
          </a:p>
          <a:p>
            <a:r>
              <a:rPr lang="en-US" dirty="0" smtClean="0"/>
              <a:t>The lack of an easy source of fire in the early Roman community placed a special premium on the ever-burning hearth fire, both publicly and privately maintained.</a:t>
            </a:r>
          </a:p>
          <a:p>
            <a:r>
              <a:rPr lang="en-US" dirty="0" smtClean="0"/>
              <a:t>Her worship was observed in every household along with that of the </a:t>
            </a:r>
            <a:r>
              <a:rPr lang="en-US" dirty="0" err="1" smtClean="0"/>
              <a:t>Penates</a:t>
            </a:r>
            <a:r>
              <a:rPr lang="en-US" dirty="0" smtClean="0"/>
              <a:t> and the </a:t>
            </a:r>
            <a:r>
              <a:rPr lang="en-US" dirty="0" err="1" smtClean="0"/>
              <a:t>Lares</a:t>
            </a:r>
            <a:r>
              <a:rPr lang="en-US" dirty="0" smtClean="0"/>
              <a:t>, and her image was sometimes encountered in the household shrine.</a:t>
            </a:r>
            <a:endParaRPr lang="en-US" dirty="0"/>
          </a:p>
        </p:txBody>
      </p:sp>
      <p:sp>
        <p:nvSpPr>
          <p:cNvPr id="3" name="Title 2"/>
          <p:cNvSpPr>
            <a:spLocks noGrp="1"/>
          </p:cNvSpPr>
          <p:nvPr>
            <p:ph type="title"/>
          </p:nvPr>
        </p:nvSpPr>
        <p:spPr/>
        <p:txBody>
          <a:bodyPr/>
          <a:lstStyle/>
          <a:p>
            <a:r>
              <a:rPr lang="en-US" dirty="0" err="1" smtClean="0"/>
              <a:t>Vesta</a:t>
            </a:r>
            <a:r>
              <a:rPr lang="en-US" dirty="0" smtClean="0"/>
              <a:t> – at home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state worship of </a:t>
            </a:r>
            <a:r>
              <a:rPr lang="en-US" dirty="0" err="1" smtClean="0"/>
              <a:t>Vesta</a:t>
            </a:r>
            <a:r>
              <a:rPr lang="en-US" dirty="0" smtClean="0"/>
              <a:t> was much more elaborate. </a:t>
            </a:r>
          </a:p>
          <a:p>
            <a:pPr lvl="1"/>
            <a:r>
              <a:rPr lang="en-US" dirty="0" smtClean="0"/>
              <a:t>The Temple of </a:t>
            </a:r>
            <a:r>
              <a:rPr lang="en-US" dirty="0" err="1" smtClean="0"/>
              <a:t>Vesta</a:t>
            </a:r>
            <a:r>
              <a:rPr lang="en-US" dirty="0" smtClean="0"/>
              <a:t> was traditionally a circular building, in imitation of the early Italian round hut and symbolic of the public hearth. </a:t>
            </a:r>
          </a:p>
          <a:p>
            <a:pPr lvl="1"/>
            <a:r>
              <a:rPr lang="en-US" dirty="0" smtClean="0"/>
              <a:t>There burned the perpetual fire of the public hearth attended by the Vestal Virgins.</a:t>
            </a:r>
          </a:p>
          <a:p>
            <a:r>
              <a:rPr lang="en-US" dirty="0" err="1" smtClean="0"/>
              <a:t>Vesta</a:t>
            </a:r>
            <a:r>
              <a:rPr lang="en-US" dirty="0" smtClean="0"/>
              <a:t> is represented as a fully draped woman, sometimes accompanied by her </a:t>
            </a:r>
            <a:r>
              <a:rPr lang="en-US" dirty="0" err="1" smtClean="0"/>
              <a:t>favourite</a:t>
            </a:r>
            <a:r>
              <a:rPr lang="en-US" dirty="0" smtClean="0"/>
              <a:t> animal, a donkey. </a:t>
            </a:r>
          </a:p>
          <a:p>
            <a:r>
              <a:rPr lang="en-US" dirty="0" smtClean="0"/>
              <a:t>As goddess of the hearth fire, </a:t>
            </a:r>
            <a:r>
              <a:rPr lang="en-US" dirty="0" err="1" smtClean="0"/>
              <a:t>Vesta</a:t>
            </a:r>
            <a:r>
              <a:rPr lang="en-US" dirty="0" smtClean="0"/>
              <a:t> was the patron deity of bakers, hence her connection with the donkey, usually used for turning the millstone, and her association with </a:t>
            </a:r>
            <a:r>
              <a:rPr lang="en-US" dirty="0" err="1" smtClean="0"/>
              <a:t>Fornax</a:t>
            </a:r>
            <a:r>
              <a:rPr lang="en-US" dirty="0" smtClean="0"/>
              <a:t>, the spirit of the baker’s oven.</a:t>
            </a:r>
            <a:endParaRPr lang="en-US" dirty="0"/>
          </a:p>
        </p:txBody>
      </p:sp>
      <p:sp>
        <p:nvSpPr>
          <p:cNvPr id="3" name="Title 2"/>
          <p:cNvSpPr>
            <a:spLocks noGrp="1"/>
          </p:cNvSpPr>
          <p:nvPr>
            <p:ph type="title"/>
          </p:nvPr>
        </p:nvSpPr>
        <p:spPr/>
        <p:txBody>
          <a:bodyPr/>
          <a:lstStyle/>
          <a:p>
            <a:r>
              <a:rPr lang="en-US" dirty="0" err="1" smtClean="0"/>
              <a:t>Vesta</a:t>
            </a:r>
            <a:r>
              <a:rPr lang="en-US" dirty="0" smtClean="0"/>
              <a:t> – in the city (</a:t>
            </a:r>
            <a:r>
              <a:rPr lang="en-US" dirty="0" err="1" smtClean="0"/>
              <a:t>Urbs</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only man who could enter the temple of </a:t>
            </a:r>
            <a:r>
              <a:rPr lang="en-US" dirty="0" err="1" smtClean="0"/>
              <a:t>Vesta</a:t>
            </a:r>
            <a:r>
              <a:rPr lang="en-US" dirty="0" smtClean="0"/>
              <a:t> was the </a:t>
            </a:r>
            <a:r>
              <a:rPr lang="en-US" dirty="0" err="1" smtClean="0"/>
              <a:t>Pontifex</a:t>
            </a:r>
            <a:r>
              <a:rPr lang="en-US" dirty="0" smtClean="0"/>
              <a:t> </a:t>
            </a:r>
            <a:r>
              <a:rPr lang="en-US" dirty="0" err="1" smtClean="0"/>
              <a:t>Maximus</a:t>
            </a:r>
            <a:r>
              <a:rPr lang="en-US" dirty="0" smtClean="0"/>
              <a:t>. </a:t>
            </a:r>
            <a:endParaRPr lang="en-US" dirty="0" smtClean="0"/>
          </a:p>
          <a:p>
            <a:pPr>
              <a:buNone/>
            </a:pPr>
            <a:endParaRPr lang="en-US" dirty="0" smtClean="0"/>
          </a:p>
        </p:txBody>
      </p:sp>
      <p:sp>
        <p:nvSpPr>
          <p:cNvPr id="3" name="Title 2"/>
          <p:cNvSpPr>
            <a:spLocks noGrp="1"/>
          </p:cNvSpPr>
          <p:nvPr>
            <p:ph type="title"/>
          </p:nvPr>
        </p:nvSpPr>
        <p:spPr/>
        <p:txBody>
          <a:bodyPr/>
          <a:lstStyle/>
          <a:p>
            <a:r>
              <a:rPr lang="en-US" dirty="0" err="1" smtClean="0"/>
              <a:t>Vesta</a:t>
            </a:r>
            <a:r>
              <a:rPr lang="en-US" dirty="0" smtClean="0"/>
              <a:t> – in the city (</a:t>
            </a:r>
            <a:r>
              <a:rPr lang="en-US" dirty="0" err="1" smtClean="0"/>
              <a:t>Urbs</a:t>
            </a:r>
            <a:r>
              <a:rPr lang="en-US" dirty="0" smtClean="0"/>
              <a:t>)</a:t>
            </a:r>
            <a:endParaRPr lang="en-US" dirty="0"/>
          </a:p>
        </p:txBody>
      </p:sp>
      <p:pic>
        <p:nvPicPr>
          <p:cNvPr id="4" name="Picture 3" descr="Aedes Vesta Temple-of-Vesta.png"/>
          <p:cNvPicPr>
            <a:picLocks noChangeAspect="1"/>
          </p:cNvPicPr>
          <p:nvPr/>
        </p:nvPicPr>
        <p:blipFill>
          <a:blip r:embed="rId2" cstate="print"/>
          <a:stretch>
            <a:fillRect/>
          </a:stretch>
        </p:blipFill>
        <p:spPr>
          <a:xfrm>
            <a:off x="3581401" y="2463545"/>
            <a:ext cx="5562600" cy="43944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ecemap4g.jpg"/>
          <p:cNvPicPr>
            <a:picLocks noGrp="1" noChangeAspect="1"/>
          </p:cNvPicPr>
          <p:nvPr>
            <p:ph idx="1"/>
          </p:nvPr>
        </p:nvPicPr>
        <p:blipFill>
          <a:blip r:embed="rId2" cstate="print"/>
          <a:stretch>
            <a:fillRect/>
          </a:stretch>
        </p:blipFill>
        <p:spPr>
          <a:xfrm>
            <a:off x="357403" y="0"/>
            <a:ext cx="8429194" cy="6883842"/>
          </a:xfr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truscantemple.jpg"/>
          <p:cNvPicPr>
            <a:picLocks noGrp="1" noChangeAspect="1"/>
          </p:cNvPicPr>
          <p:nvPr>
            <p:ph idx="1"/>
          </p:nvPr>
        </p:nvPicPr>
        <p:blipFill>
          <a:blip r:embed="rId2" cstate="print"/>
          <a:stretch>
            <a:fillRect/>
          </a:stretch>
        </p:blipFill>
        <p:spPr>
          <a:xfrm>
            <a:off x="3401705" y="2971800"/>
            <a:ext cx="5742295" cy="3886200"/>
          </a:xfrm>
        </p:spPr>
      </p:pic>
      <p:sp>
        <p:nvSpPr>
          <p:cNvPr id="3" name="Title 2"/>
          <p:cNvSpPr>
            <a:spLocks noGrp="1"/>
          </p:cNvSpPr>
          <p:nvPr>
            <p:ph type="title"/>
          </p:nvPr>
        </p:nvSpPr>
        <p:spPr/>
        <p:txBody>
          <a:bodyPr/>
          <a:lstStyle/>
          <a:p>
            <a:r>
              <a:rPr lang="en-US" dirty="0" smtClean="0"/>
              <a:t>Temples</a:t>
            </a:r>
            <a:endParaRPr lang="en-US" dirty="0"/>
          </a:p>
        </p:txBody>
      </p:sp>
      <p:pic>
        <p:nvPicPr>
          <p:cNvPr id="5" name="Picture 4" descr="Aedes Vesta Temple-of-Vesta.png"/>
          <p:cNvPicPr>
            <a:picLocks noChangeAspect="1"/>
          </p:cNvPicPr>
          <p:nvPr/>
        </p:nvPicPr>
        <p:blipFill>
          <a:blip r:embed="rId3" cstate="print"/>
          <a:stretch>
            <a:fillRect/>
          </a:stretch>
        </p:blipFill>
        <p:spPr>
          <a:xfrm>
            <a:off x="1" y="1295401"/>
            <a:ext cx="4244048" cy="33527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dirty="0" smtClean="0"/>
              <a:t>Aedes </a:t>
            </a:r>
            <a:r>
              <a:rPr lang="it-IT" dirty="0" smtClean="0"/>
              <a:t>Iovis Optimi Maximi Capitolini</a:t>
            </a:r>
            <a:endParaRPr lang="en-US" dirty="0"/>
          </a:p>
        </p:txBody>
      </p:sp>
      <p:sp>
        <p:nvSpPr>
          <p:cNvPr id="3" name="Title 2"/>
          <p:cNvSpPr>
            <a:spLocks noGrp="1"/>
          </p:cNvSpPr>
          <p:nvPr>
            <p:ph type="title"/>
          </p:nvPr>
        </p:nvSpPr>
        <p:spPr/>
        <p:txBody>
          <a:bodyPr/>
          <a:lstStyle/>
          <a:p>
            <a:r>
              <a:rPr lang="en-US" dirty="0" smtClean="0"/>
              <a:t>Temples</a:t>
            </a:r>
            <a:endParaRPr lang="en-US" dirty="0"/>
          </a:p>
        </p:txBody>
      </p:sp>
      <p:pic>
        <p:nvPicPr>
          <p:cNvPr id="4" name="Picture 3" descr="jupiter TempleofCapitoliumRome.jpg"/>
          <p:cNvPicPr>
            <a:picLocks noChangeAspect="1"/>
          </p:cNvPicPr>
          <p:nvPr/>
        </p:nvPicPr>
        <p:blipFill>
          <a:blip r:embed="rId2" cstate="print"/>
          <a:stretch>
            <a:fillRect/>
          </a:stretch>
        </p:blipFill>
        <p:spPr>
          <a:xfrm>
            <a:off x="0" y="2109031"/>
            <a:ext cx="6553200" cy="4366049"/>
          </a:xfrm>
          <a:prstGeom prst="rect">
            <a:avLst/>
          </a:prstGeom>
        </p:spPr>
      </p:pic>
      <p:pic>
        <p:nvPicPr>
          <p:cNvPr id="5" name="Picture 4" descr="EtruscanTemple1.jpg"/>
          <p:cNvPicPr>
            <a:picLocks noChangeAspect="1"/>
          </p:cNvPicPr>
          <p:nvPr/>
        </p:nvPicPr>
        <p:blipFill>
          <a:blip r:embed="rId3" cstate="print"/>
          <a:stretch>
            <a:fillRect/>
          </a:stretch>
        </p:blipFill>
        <p:spPr>
          <a:xfrm>
            <a:off x="5562600" y="4746394"/>
            <a:ext cx="3581400" cy="2111605"/>
          </a:xfrm>
          <a:prstGeom prst="rect">
            <a:avLst/>
          </a:prstGeom>
        </p:spPr>
      </p:pic>
      <p:pic>
        <p:nvPicPr>
          <p:cNvPr id="6" name="Picture 5" descr="150px-Tempio_di_giove_capitolino,_pianta.png"/>
          <p:cNvPicPr>
            <a:picLocks noChangeAspect="1"/>
          </p:cNvPicPr>
          <p:nvPr/>
        </p:nvPicPr>
        <p:blipFill>
          <a:blip r:embed="rId4" cstate="print"/>
          <a:stretch>
            <a:fillRect/>
          </a:stretch>
        </p:blipFill>
        <p:spPr>
          <a:xfrm>
            <a:off x="7010400" y="1905000"/>
            <a:ext cx="1428750" cy="1895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0px-Map_of_downtown_Rome_during_the_Roman_Empire_large-annotated.jpg"/>
          <p:cNvPicPr>
            <a:picLocks noGrp="1" noChangeAspect="1"/>
          </p:cNvPicPr>
          <p:nvPr>
            <p:ph idx="1"/>
          </p:nvPr>
        </p:nvPicPr>
        <p:blipFill>
          <a:blip r:embed="rId2" cstate="print"/>
          <a:stretch>
            <a:fillRect/>
          </a:stretch>
        </p:blipFill>
        <p:spPr>
          <a:xfrm>
            <a:off x="685800" y="1337310"/>
            <a:ext cx="7803095" cy="5520690"/>
          </a:xfrm>
        </p:spPr>
      </p:pic>
      <p:sp>
        <p:nvSpPr>
          <p:cNvPr id="3" name="Title 2"/>
          <p:cNvSpPr>
            <a:spLocks noGrp="1"/>
          </p:cNvSpPr>
          <p:nvPr>
            <p:ph type="title"/>
          </p:nvPr>
        </p:nvSpPr>
        <p:spPr/>
        <p:txBody>
          <a:bodyPr/>
          <a:lstStyle/>
          <a:p>
            <a:r>
              <a:rPr lang="en-US" dirty="0" smtClean="0"/>
              <a:t>Rome – the Eternal City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public side of religion was more organized and more formal than the private. </a:t>
            </a:r>
            <a:endParaRPr lang="en-US" dirty="0" smtClean="0"/>
          </a:p>
          <a:p>
            <a:r>
              <a:rPr lang="en-US" dirty="0" smtClean="0"/>
              <a:t>At </a:t>
            </a:r>
            <a:r>
              <a:rPr lang="en-US" dirty="0" smtClean="0"/>
              <a:t>home, the </a:t>
            </a:r>
            <a:r>
              <a:rPr lang="en-US" i="1" dirty="0" err="1" smtClean="0"/>
              <a:t>pater</a:t>
            </a:r>
            <a:r>
              <a:rPr lang="en-US" i="1" dirty="0" smtClean="0"/>
              <a:t> </a:t>
            </a:r>
            <a:r>
              <a:rPr lang="en-US" i="1" dirty="0" err="1" smtClean="0"/>
              <a:t>familias</a:t>
            </a:r>
            <a:r>
              <a:rPr lang="en-US" dirty="0" smtClean="0"/>
              <a:t> </a:t>
            </a:r>
            <a:r>
              <a:rPr lang="en-US" dirty="0" smtClean="0"/>
              <a:t>– head of the family – performed religious rituals for the household. </a:t>
            </a:r>
            <a:endParaRPr lang="en-US" dirty="0" smtClean="0"/>
          </a:p>
          <a:p>
            <a:r>
              <a:rPr lang="en-US" dirty="0" smtClean="0"/>
              <a:t>Beyond </a:t>
            </a:r>
            <a:r>
              <a:rPr lang="en-US" dirty="0" smtClean="0"/>
              <a:t>the home, gods were worshipped by the state, which employed colleges of highly trained priests and </a:t>
            </a:r>
            <a:r>
              <a:rPr lang="en-US" dirty="0" smtClean="0"/>
              <a:t>priestesses.</a:t>
            </a:r>
          </a:p>
          <a:p>
            <a:r>
              <a:rPr lang="en-US" dirty="0" smtClean="0"/>
              <a:t>The </a:t>
            </a:r>
            <a:r>
              <a:rPr lang="en-US" dirty="0" err="1" smtClean="0"/>
              <a:t>Pontifex</a:t>
            </a:r>
            <a:r>
              <a:rPr lang="en-US" dirty="0" smtClean="0"/>
              <a:t> </a:t>
            </a:r>
            <a:r>
              <a:rPr lang="en-US" dirty="0" err="1" smtClean="0"/>
              <a:t>Maximus</a:t>
            </a:r>
            <a:r>
              <a:rPr lang="en-US" dirty="0" smtClean="0"/>
              <a:t> was the highest </a:t>
            </a:r>
            <a:r>
              <a:rPr lang="en-US" i="1" dirty="0" err="1" smtClean="0"/>
              <a:t>pontifex</a:t>
            </a:r>
            <a:r>
              <a:rPr lang="en-US" dirty="0" smtClean="0"/>
              <a:t> or priest in ancient Rome -- like the modern Pope. Also like the Pope, once in office, the appointee held his position for life. </a:t>
            </a:r>
            <a:endParaRPr lang="en-US" dirty="0"/>
          </a:p>
        </p:txBody>
      </p:sp>
      <p:sp>
        <p:nvSpPr>
          <p:cNvPr id="3" name="Title 2"/>
          <p:cNvSpPr>
            <a:spLocks noGrp="1"/>
          </p:cNvSpPr>
          <p:nvPr>
            <p:ph type="title"/>
          </p:nvPr>
        </p:nvSpPr>
        <p:spPr/>
        <p:txBody>
          <a:bodyPr/>
          <a:lstStyle/>
          <a:p>
            <a:r>
              <a:rPr lang="en-US" dirty="0" smtClean="0"/>
              <a:t>Rome, just one big family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The priesthoods of public religion were held by members of the elite classes. </a:t>
            </a:r>
            <a:endParaRPr lang="en-US" dirty="0" smtClean="0"/>
          </a:p>
          <a:p>
            <a:r>
              <a:rPr lang="en-US" dirty="0" smtClean="0"/>
              <a:t>There </a:t>
            </a:r>
            <a:r>
              <a:rPr lang="en-US" dirty="0" smtClean="0"/>
              <a:t>was no principle analogous to "separation of church and state" in ancient Rome. </a:t>
            </a:r>
            <a:endParaRPr lang="en-US" dirty="0" smtClean="0"/>
          </a:p>
          <a:p>
            <a:r>
              <a:rPr lang="en-US" dirty="0" smtClean="0"/>
              <a:t>During </a:t>
            </a:r>
            <a:r>
              <a:rPr lang="en-US" dirty="0" smtClean="0"/>
              <a:t>the Roman Republic (509–27 BC), the same men who were elected public officials might also serve as augurs and pontiffs. </a:t>
            </a:r>
            <a:endParaRPr lang="en-US" dirty="0" smtClean="0"/>
          </a:p>
          <a:p>
            <a:r>
              <a:rPr lang="en-US" dirty="0" smtClean="0"/>
              <a:t>Priests </a:t>
            </a:r>
            <a:r>
              <a:rPr lang="en-US" dirty="0" smtClean="0"/>
              <a:t>married, raised families, and led politically active lives. </a:t>
            </a:r>
            <a:endParaRPr lang="en-US" dirty="0" smtClean="0"/>
          </a:p>
          <a:p>
            <a:pPr lvl="1"/>
            <a:r>
              <a:rPr lang="en-US" dirty="0" smtClean="0"/>
              <a:t>Julius </a:t>
            </a:r>
            <a:r>
              <a:rPr lang="en-US" dirty="0" smtClean="0"/>
              <a:t>Caesar became </a:t>
            </a:r>
            <a:r>
              <a:rPr lang="en-US" dirty="0" err="1" smtClean="0"/>
              <a:t>Pontifex</a:t>
            </a:r>
            <a:r>
              <a:rPr lang="en-US" dirty="0" smtClean="0"/>
              <a:t> </a:t>
            </a:r>
            <a:r>
              <a:rPr lang="en-US" dirty="0" err="1" smtClean="0"/>
              <a:t>Maximus</a:t>
            </a:r>
            <a:r>
              <a:rPr lang="en-US" dirty="0" smtClean="0"/>
              <a:t> before he was elected consul. </a:t>
            </a:r>
            <a:endParaRPr lang="en-US" dirty="0" smtClean="0"/>
          </a:p>
          <a:p>
            <a:r>
              <a:rPr lang="en-US" dirty="0" smtClean="0"/>
              <a:t>The </a:t>
            </a:r>
            <a:r>
              <a:rPr lang="en-US" dirty="0" smtClean="0"/>
              <a:t>augurs read the will of the gods and supervised the marking of boundaries as a reflection of universal order, thus sanctioning Roman expansionism as a matter of divine destiny. </a:t>
            </a:r>
            <a:endParaRPr lang="en-US" dirty="0" smtClean="0"/>
          </a:p>
          <a:p>
            <a:r>
              <a:rPr lang="en-US" dirty="0" smtClean="0"/>
              <a:t>The </a:t>
            </a:r>
            <a:r>
              <a:rPr lang="en-US" dirty="0" smtClean="0"/>
              <a:t>Roman triumph was at its core a religious procession in which the victorious general displayed his piety and his willingness to serve the public good by dedicating a portion of his spoils to the gods, especially Jupiter, who embodied just rule.</a:t>
            </a:r>
            <a:endParaRPr lang="en-US" dirty="0"/>
          </a:p>
        </p:txBody>
      </p:sp>
      <p:sp>
        <p:nvSpPr>
          <p:cNvPr id="3" name="Title 2"/>
          <p:cNvSpPr>
            <a:spLocks noGrp="1"/>
          </p:cNvSpPr>
          <p:nvPr>
            <p:ph type="title"/>
          </p:nvPr>
        </p:nvSpPr>
        <p:spPr/>
        <p:txBody>
          <a:bodyPr/>
          <a:lstStyle/>
          <a:p>
            <a:r>
              <a:rPr lang="en-US" dirty="0" smtClean="0"/>
              <a:t>Roman “Priests”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err="1" smtClean="0"/>
              <a:t>Pontifex</a:t>
            </a:r>
            <a:r>
              <a:rPr lang="en-US" dirty="0" smtClean="0"/>
              <a:t> </a:t>
            </a:r>
            <a:r>
              <a:rPr lang="en-US" dirty="0" err="1" smtClean="0"/>
              <a:t>Maximus</a:t>
            </a:r>
            <a:r>
              <a:rPr lang="en-US" dirty="0" smtClean="0"/>
              <a:t> was the highest </a:t>
            </a:r>
            <a:r>
              <a:rPr lang="en-US" dirty="0" err="1" smtClean="0"/>
              <a:t>pontifex</a:t>
            </a:r>
            <a:r>
              <a:rPr lang="en-US" dirty="0" smtClean="0"/>
              <a:t> or priest in ancient Rome -- like the modern Pope. Also like the Pope, once in office, the appointee held his position for life</a:t>
            </a:r>
            <a:r>
              <a:rPr lang="en-US" dirty="0" smtClean="0"/>
              <a:t>.</a:t>
            </a:r>
          </a:p>
          <a:p>
            <a:r>
              <a:rPr lang="en-US" dirty="0" smtClean="0"/>
              <a:t>The </a:t>
            </a:r>
            <a:r>
              <a:rPr lang="en-US" dirty="0" err="1" smtClean="0"/>
              <a:t>Pontifex</a:t>
            </a:r>
            <a:r>
              <a:rPr lang="en-US" dirty="0" smtClean="0"/>
              <a:t> </a:t>
            </a:r>
            <a:r>
              <a:rPr lang="en-US" dirty="0" err="1" smtClean="0"/>
              <a:t>Maximus</a:t>
            </a:r>
            <a:r>
              <a:rPr lang="en-US" dirty="0" smtClean="0"/>
              <a:t> chose the Vestal Virgins, the </a:t>
            </a:r>
            <a:r>
              <a:rPr lang="en-US" dirty="0" err="1" smtClean="0"/>
              <a:t>flamines</a:t>
            </a:r>
            <a:r>
              <a:rPr lang="en-US" dirty="0" smtClean="0"/>
              <a:t>, and the </a:t>
            </a:r>
            <a:r>
              <a:rPr lang="en-US" dirty="0" err="1" smtClean="0"/>
              <a:t>rex</a:t>
            </a:r>
            <a:r>
              <a:rPr lang="en-US" dirty="0" smtClean="0"/>
              <a:t> </a:t>
            </a:r>
            <a:r>
              <a:rPr lang="en-US" dirty="0" err="1" smtClean="0"/>
              <a:t>sacrorum</a:t>
            </a:r>
            <a:r>
              <a:rPr lang="en-US" dirty="0" smtClean="0"/>
              <a:t>.</a:t>
            </a:r>
          </a:p>
          <a:p>
            <a:r>
              <a:rPr lang="en-US" dirty="0" smtClean="0"/>
              <a:t>The </a:t>
            </a:r>
            <a:r>
              <a:rPr lang="en-US" dirty="0" err="1" smtClean="0"/>
              <a:t>Pontifex</a:t>
            </a:r>
            <a:r>
              <a:rPr lang="en-US" dirty="0" smtClean="0"/>
              <a:t> </a:t>
            </a:r>
            <a:r>
              <a:rPr lang="en-US" dirty="0" err="1" smtClean="0"/>
              <a:t>Maximus</a:t>
            </a:r>
            <a:r>
              <a:rPr lang="en-US" dirty="0" smtClean="0"/>
              <a:t> was, in some sense, the heir of the king (</a:t>
            </a:r>
            <a:r>
              <a:rPr lang="en-US" dirty="0" err="1" smtClean="0"/>
              <a:t>rex</a:t>
            </a:r>
            <a:r>
              <a:rPr lang="en-US" dirty="0" smtClean="0"/>
              <a:t>) who once ruled the Romans, according to their legendary history</a:t>
            </a:r>
            <a:r>
              <a:rPr lang="en-US" dirty="0" smtClean="0"/>
              <a:t>.</a:t>
            </a:r>
          </a:p>
          <a:p>
            <a:r>
              <a:rPr lang="en-US" dirty="0" smtClean="0"/>
              <a:t>Roman emperors held the title of </a:t>
            </a:r>
            <a:r>
              <a:rPr lang="en-US" dirty="0" err="1" smtClean="0"/>
              <a:t>Pontifex</a:t>
            </a:r>
            <a:r>
              <a:rPr lang="en-US" dirty="0" smtClean="0"/>
              <a:t> </a:t>
            </a:r>
            <a:r>
              <a:rPr lang="en-US" dirty="0" err="1" smtClean="0"/>
              <a:t>Maximus</a:t>
            </a:r>
            <a:r>
              <a:rPr lang="en-US" dirty="0" smtClean="0"/>
              <a:t>.</a:t>
            </a:r>
            <a:endParaRPr lang="en-US" dirty="0"/>
          </a:p>
        </p:txBody>
      </p:sp>
      <p:sp>
        <p:nvSpPr>
          <p:cNvPr id="3" name="Title 2"/>
          <p:cNvSpPr>
            <a:spLocks noGrp="1"/>
          </p:cNvSpPr>
          <p:nvPr>
            <p:ph type="title"/>
          </p:nvPr>
        </p:nvSpPr>
        <p:spPr/>
        <p:txBody>
          <a:bodyPr/>
          <a:lstStyle/>
          <a:p>
            <a:r>
              <a:rPr lang="en-US" dirty="0" err="1" smtClean="0"/>
              <a:t>Pontificus</a:t>
            </a:r>
            <a:r>
              <a:rPr lang="en-US" dirty="0" smtClean="0"/>
              <a:t> </a:t>
            </a:r>
            <a:r>
              <a:rPr lang="en-US" dirty="0" err="1" smtClean="0"/>
              <a:t>Maximus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err="1" smtClean="0"/>
              <a:t>Pontificus</a:t>
            </a:r>
            <a:r>
              <a:rPr lang="en-US" dirty="0" smtClean="0"/>
              <a:t> </a:t>
            </a:r>
            <a:r>
              <a:rPr lang="en-US" dirty="0" err="1" smtClean="0"/>
              <a:t>Maximus</a:t>
            </a:r>
            <a:r>
              <a:rPr lang="en-US" dirty="0" smtClean="0"/>
              <a:t> </a:t>
            </a:r>
            <a:r>
              <a:rPr lang="en-US" dirty="0" smtClean="0"/>
              <a:t>was not a magistrate and didn't wear the striped toga (</a:t>
            </a:r>
            <a:r>
              <a:rPr lang="en-US" i="1" dirty="0" smtClean="0"/>
              <a:t>toga </a:t>
            </a:r>
            <a:r>
              <a:rPr lang="en-US" i="1" dirty="0" err="1" smtClean="0"/>
              <a:t>praetexta</a:t>
            </a:r>
            <a:r>
              <a:rPr lang="en-US" dirty="0" smtClean="0"/>
              <a:t>). </a:t>
            </a:r>
            <a:endParaRPr lang="en-US" dirty="0" smtClean="0"/>
          </a:p>
          <a:p>
            <a:r>
              <a:rPr lang="en-US" dirty="0" smtClean="0"/>
              <a:t>When </a:t>
            </a:r>
            <a:r>
              <a:rPr lang="en-US" dirty="0" smtClean="0"/>
              <a:t>presiding at ceremonies, he pulled his toga over his </a:t>
            </a:r>
            <a:r>
              <a:rPr lang="en-US" dirty="0" smtClean="0"/>
              <a:t>head.</a:t>
            </a:r>
            <a:endParaRPr lang="en-US" dirty="0"/>
          </a:p>
        </p:txBody>
      </p:sp>
      <p:sp>
        <p:nvSpPr>
          <p:cNvPr id="3" name="Title 2"/>
          <p:cNvSpPr>
            <a:spLocks noGrp="1"/>
          </p:cNvSpPr>
          <p:nvPr>
            <p:ph type="title"/>
          </p:nvPr>
        </p:nvSpPr>
        <p:spPr/>
        <p:txBody>
          <a:bodyPr/>
          <a:lstStyle/>
          <a:p>
            <a:r>
              <a:rPr lang="en-US" dirty="0" smtClean="0"/>
              <a:t>Caesar Augustus</a:t>
            </a:r>
            <a:endParaRPr lang="en-US" dirty="0"/>
          </a:p>
        </p:txBody>
      </p:sp>
      <p:pic>
        <p:nvPicPr>
          <p:cNvPr id="5" name="Picture 4" descr="Potifex Maximus Augustus.jpg"/>
          <p:cNvPicPr>
            <a:picLocks noChangeAspect="1"/>
          </p:cNvPicPr>
          <p:nvPr/>
        </p:nvPicPr>
        <p:blipFill>
          <a:blip r:embed="rId2" cstate="print"/>
          <a:stretch>
            <a:fillRect/>
          </a:stretch>
        </p:blipFill>
        <p:spPr>
          <a:xfrm>
            <a:off x="7086600" y="2925487"/>
            <a:ext cx="1772400" cy="393251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 </a:t>
            </a:r>
            <a:r>
              <a:rPr lang="en-US" dirty="0" smtClean="0"/>
              <a:t>earliest priests are thought to have been the </a:t>
            </a:r>
            <a:r>
              <a:rPr lang="en-US" dirty="0" err="1" smtClean="0"/>
              <a:t>flamines</a:t>
            </a:r>
            <a:r>
              <a:rPr lang="en-US" dirty="0" smtClean="0"/>
              <a:t>, who were devoted to individual gods. The </a:t>
            </a:r>
            <a:r>
              <a:rPr lang="en-US" dirty="0" err="1" smtClean="0"/>
              <a:t>Flamen</a:t>
            </a:r>
            <a:r>
              <a:rPr lang="en-US" dirty="0" smtClean="0"/>
              <a:t> </a:t>
            </a:r>
            <a:r>
              <a:rPr lang="en-US" dirty="0" err="1" smtClean="0"/>
              <a:t>Dialis</a:t>
            </a:r>
            <a:r>
              <a:rPr lang="en-US" dirty="0" smtClean="0"/>
              <a:t>, who was devoted to Jupiter, was subject to many prohibitions and duties, but also enjoyed honors</a:t>
            </a:r>
            <a:r>
              <a:rPr lang="en-US" dirty="0" smtClean="0"/>
              <a:t>.</a:t>
            </a:r>
          </a:p>
          <a:p>
            <a:r>
              <a:rPr lang="en-US" dirty="0" smtClean="0"/>
              <a:t>Another type of priest going back to the legendary period is the </a:t>
            </a:r>
            <a:r>
              <a:rPr lang="en-US" dirty="0" err="1" smtClean="0"/>
              <a:t>pontifex</a:t>
            </a:r>
            <a:r>
              <a:rPr lang="en-US" dirty="0" smtClean="0"/>
              <a:t> (pl. </a:t>
            </a:r>
            <a:r>
              <a:rPr lang="en-US" dirty="0" err="1" smtClean="0"/>
              <a:t>pontifices</a:t>
            </a:r>
            <a:r>
              <a:rPr lang="en-US" dirty="0" smtClean="0"/>
              <a:t>) who were not restricted to specific gods, but served as superintendents to the worship of all gods</a:t>
            </a:r>
            <a:r>
              <a:rPr lang="en-US" dirty="0" smtClean="0"/>
              <a:t>.</a:t>
            </a:r>
          </a:p>
          <a:p>
            <a:r>
              <a:rPr lang="en-US" dirty="0" smtClean="0"/>
              <a:t>The </a:t>
            </a:r>
            <a:r>
              <a:rPr lang="en-US" dirty="0" err="1" smtClean="0"/>
              <a:t>Pontifex</a:t>
            </a:r>
            <a:r>
              <a:rPr lang="en-US" dirty="0" smtClean="0"/>
              <a:t> </a:t>
            </a:r>
            <a:r>
              <a:rPr lang="en-US" dirty="0" err="1" smtClean="0"/>
              <a:t>Maximus</a:t>
            </a:r>
            <a:r>
              <a:rPr lang="en-US" dirty="0" smtClean="0"/>
              <a:t> came to replace the </a:t>
            </a:r>
            <a:r>
              <a:rPr lang="en-US" dirty="0" err="1" smtClean="0"/>
              <a:t>rex</a:t>
            </a:r>
            <a:r>
              <a:rPr lang="en-US" dirty="0" smtClean="0"/>
              <a:t> </a:t>
            </a:r>
            <a:r>
              <a:rPr lang="en-US" dirty="0" err="1" smtClean="0"/>
              <a:t>sacrorum</a:t>
            </a:r>
            <a:r>
              <a:rPr lang="en-US" dirty="0" smtClean="0"/>
              <a:t> in his responsibility for the vestal virgins, but the </a:t>
            </a:r>
            <a:r>
              <a:rPr lang="en-US" dirty="0" err="1" smtClean="0"/>
              <a:t>rex</a:t>
            </a:r>
            <a:r>
              <a:rPr lang="en-US" dirty="0" smtClean="0"/>
              <a:t> </a:t>
            </a:r>
            <a:r>
              <a:rPr lang="en-US" dirty="0" err="1" smtClean="0"/>
              <a:t>sacrorum</a:t>
            </a:r>
            <a:r>
              <a:rPr lang="en-US" dirty="0" smtClean="0"/>
              <a:t> maintained his responsibility to announce the fixed festival days (</a:t>
            </a:r>
            <a:r>
              <a:rPr lang="en-US" dirty="0" err="1" smtClean="0"/>
              <a:t>feriae</a:t>
            </a:r>
            <a:r>
              <a:rPr lang="en-US" dirty="0" smtClean="0"/>
              <a:t>), written on the calendar</a:t>
            </a:r>
            <a:r>
              <a:rPr lang="en-US" dirty="0" smtClean="0"/>
              <a:t>.</a:t>
            </a:r>
          </a:p>
          <a:p>
            <a:r>
              <a:rPr lang="en-US" dirty="0" smtClean="0"/>
              <a:t>There were also </a:t>
            </a:r>
            <a:r>
              <a:rPr lang="en-US" dirty="0" err="1" smtClean="0"/>
              <a:t>augures</a:t>
            </a:r>
            <a:r>
              <a:rPr lang="en-US" dirty="0" smtClean="0"/>
              <a:t> (priests who took the auspices), </a:t>
            </a:r>
            <a:r>
              <a:rPr lang="en-US" dirty="0" err="1" smtClean="0"/>
              <a:t>decemviri</a:t>
            </a:r>
            <a:r>
              <a:rPr lang="en-US" dirty="0" smtClean="0"/>
              <a:t> </a:t>
            </a:r>
            <a:r>
              <a:rPr lang="en-US" dirty="0" err="1" smtClean="0"/>
              <a:t>sacris</a:t>
            </a:r>
            <a:r>
              <a:rPr lang="en-US" dirty="0" smtClean="0"/>
              <a:t> </a:t>
            </a:r>
            <a:r>
              <a:rPr lang="en-US" dirty="0" err="1" smtClean="0"/>
              <a:t>faciundis</a:t>
            </a:r>
            <a:r>
              <a:rPr lang="en-US" dirty="0" smtClean="0"/>
              <a:t> ([half plebeian, and half patrician] who took care of the Sibylline books and were appointed for life), </a:t>
            </a:r>
            <a:r>
              <a:rPr lang="en-US" dirty="0" err="1" smtClean="0"/>
              <a:t>Sodales</a:t>
            </a:r>
            <a:r>
              <a:rPr lang="en-US" dirty="0" smtClean="0"/>
              <a:t> </a:t>
            </a:r>
            <a:r>
              <a:rPr lang="en-US" dirty="0" err="1" smtClean="0"/>
              <a:t>Fratres</a:t>
            </a:r>
            <a:r>
              <a:rPr lang="en-US" dirty="0" smtClean="0"/>
              <a:t> </a:t>
            </a:r>
            <a:r>
              <a:rPr lang="en-US" dirty="0" err="1" smtClean="0"/>
              <a:t>Arvales</a:t>
            </a:r>
            <a:r>
              <a:rPr lang="en-US" dirty="0" smtClean="0"/>
              <a:t> (9 or 12 who offered sacrifices for fertility of the field), </a:t>
            </a:r>
            <a:r>
              <a:rPr lang="en-US" dirty="0" err="1" smtClean="0"/>
              <a:t>Sodales</a:t>
            </a:r>
            <a:r>
              <a:rPr lang="en-US" dirty="0" smtClean="0"/>
              <a:t> </a:t>
            </a:r>
            <a:r>
              <a:rPr lang="en-US" dirty="0" err="1" smtClean="0"/>
              <a:t>Luperci</a:t>
            </a:r>
            <a:r>
              <a:rPr lang="en-US" dirty="0" smtClean="0"/>
              <a:t>, </a:t>
            </a:r>
            <a:r>
              <a:rPr lang="en-US" dirty="0" err="1" smtClean="0"/>
              <a:t>Sodales</a:t>
            </a:r>
            <a:r>
              <a:rPr lang="en-US" dirty="0" smtClean="0"/>
              <a:t> </a:t>
            </a:r>
            <a:r>
              <a:rPr lang="en-US" dirty="0" err="1" smtClean="0"/>
              <a:t>Salii</a:t>
            </a:r>
            <a:r>
              <a:rPr lang="en-US" dirty="0" smtClean="0"/>
              <a:t> (12 [patrician] priests of Mars </a:t>
            </a:r>
            <a:r>
              <a:rPr lang="en-US" dirty="0" err="1" smtClean="0"/>
              <a:t>Gradivus</a:t>
            </a:r>
            <a:r>
              <a:rPr lang="en-US" dirty="0" smtClean="0"/>
              <a:t>).</a:t>
            </a:r>
          </a:p>
          <a:p>
            <a:r>
              <a:rPr lang="en-US" dirty="0" smtClean="0"/>
              <a:t>In </a:t>
            </a:r>
            <a:r>
              <a:rPr lang="en-US" dirty="0" smtClean="0"/>
              <a:t>addition to these priests, there were other, minor offices, some held by men, and others by women: the wives of the </a:t>
            </a:r>
            <a:r>
              <a:rPr lang="en-US" dirty="0" err="1" smtClean="0"/>
              <a:t>flamen</a:t>
            </a:r>
            <a:r>
              <a:rPr lang="en-US" dirty="0" smtClean="0"/>
              <a:t> and the </a:t>
            </a:r>
            <a:r>
              <a:rPr lang="en-US" dirty="0" err="1" smtClean="0"/>
              <a:t>rex</a:t>
            </a:r>
            <a:r>
              <a:rPr lang="en-US" dirty="0" smtClean="0"/>
              <a:t> </a:t>
            </a:r>
            <a:r>
              <a:rPr lang="en-US" dirty="0" err="1" smtClean="0"/>
              <a:t>sacrorum</a:t>
            </a:r>
            <a:r>
              <a:rPr lang="en-US" dirty="0" smtClean="0"/>
              <a:t> (</a:t>
            </a:r>
            <a:r>
              <a:rPr lang="en-US" dirty="0" err="1" smtClean="0"/>
              <a:t>flamenica</a:t>
            </a:r>
            <a:r>
              <a:rPr lang="en-US" dirty="0" smtClean="0"/>
              <a:t> and </a:t>
            </a:r>
            <a:r>
              <a:rPr lang="en-US" dirty="0" err="1" smtClean="0"/>
              <a:t>regina</a:t>
            </a:r>
            <a:r>
              <a:rPr lang="en-US" dirty="0" smtClean="0"/>
              <a:t> </a:t>
            </a:r>
            <a:r>
              <a:rPr lang="en-US" dirty="0" err="1" smtClean="0"/>
              <a:t>sacrorum</a:t>
            </a:r>
            <a:r>
              <a:rPr lang="en-US" dirty="0" smtClean="0"/>
              <a:t>) and the Vestal Virgin priestesses.</a:t>
            </a:r>
            <a:endParaRPr lang="en-US" dirty="0"/>
          </a:p>
        </p:txBody>
      </p:sp>
      <p:sp>
        <p:nvSpPr>
          <p:cNvPr id="3" name="Title 2"/>
          <p:cNvSpPr>
            <a:spLocks noGrp="1"/>
          </p:cNvSpPr>
          <p:nvPr>
            <p:ph type="title"/>
          </p:nvPr>
        </p:nvSpPr>
        <p:spPr/>
        <p:txBody>
          <a:bodyPr/>
          <a:lstStyle/>
          <a:p>
            <a:r>
              <a:rPr lang="en-US" dirty="0" smtClean="0"/>
              <a:t>Other Priests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Food</a:t>
            </a:r>
          </a:p>
          <a:p>
            <a:r>
              <a:rPr lang="en-US" strike="sngStrike" dirty="0" smtClean="0"/>
              <a:t>Bathrooms</a:t>
            </a:r>
          </a:p>
          <a:p>
            <a:r>
              <a:rPr lang="en-US" dirty="0" smtClean="0"/>
              <a:t>Religion  (3/12)</a:t>
            </a:r>
          </a:p>
          <a:p>
            <a:r>
              <a:rPr lang="en-US" dirty="0" smtClean="0"/>
              <a:t>Women &amp; Marriage (3/19)</a:t>
            </a:r>
          </a:p>
          <a:p>
            <a:r>
              <a:rPr lang="en-US" dirty="0" smtClean="0"/>
              <a:t>War (3/26)</a:t>
            </a:r>
          </a:p>
          <a:p>
            <a:r>
              <a:rPr lang="en-US" dirty="0" smtClean="0"/>
              <a:t>Home Life (4/2)</a:t>
            </a:r>
          </a:p>
          <a:p>
            <a:r>
              <a:rPr lang="en-US" dirty="0" smtClean="0"/>
              <a:t>City Life (4/16)</a:t>
            </a:r>
          </a:p>
          <a:p>
            <a:r>
              <a:rPr lang="en-US" dirty="0" smtClean="0"/>
              <a:t>Y mucho, mucho </a:t>
            </a:r>
            <a:r>
              <a:rPr lang="en-US" dirty="0" err="1" smtClean="0"/>
              <a:t>mas</a:t>
            </a:r>
            <a:r>
              <a:rPr lang="en-US" dirty="0" smtClean="0"/>
              <a:t>! (4/23 &amp; 4/30)</a:t>
            </a:r>
            <a:endParaRPr lang="en-US" dirty="0"/>
          </a:p>
        </p:txBody>
      </p:sp>
      <p:sp>
        <p:nvSpPr>
          <p:cNvPr id="3" name="Title 2"/>
          <p:cNvSpPr>
            <a:spLocks noGrp="1"/>
          </p:cNvSpPr>
          <p:nvPr>
            <p:ph type="title"/>
          </p:nvPr>
        </p:nvSpPr>
        <p:spPr/>
        <p:txBody>
          <a:bodyPr/>
          <a:lstStyle/>
          <a:p>
            <a:r>
              <a:rPr lang="en-US" dirty="0" smtClean="0"/>
              <a:t>Next Time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Spirits could be found in inanimate objects such as stones, rivers, furniture, and even caves.</a:t>
            </a:r>
          </a:p>
          <a:p>
            <a:r>
              <a:rPr lang="en-US" dirty="0" smtClean="0"/>
              <a:t>Children were told horrifying stories of monsters who would come to kill them if they misbehaved.</a:t>
            </a:r>
          </a:p>
          <a:p>
            <a:r>
              <a:rPr lang="en-US" dirty="0" smtClean="0"/>
              <a:t>Herbs could do many good things. (i.e.-they "made enemies retreat in battle" and they "opened closed doors")</a:t>
            </a:r>
          </a:p>
          <a:p>
            <a:r>
              <a:rPr lang="en-US" dirty="0" smtClean="0"/>
              <a:t>Animals are heavily associated with superstitions.</a:t>
            </a:r>
          </a:p>
          <a:p>
            <a:r>
              <a:rPr lang="en-US" dirty="0" smtClean="0"/>
              <a:t>People wore or carried amulets and lucky charms in order to avoid evil.</a:t>
            </a:r>
          </a:p>
          <a:p>
            <a:r>
              <a:rPr lang="en-US" dirty="0" smtClean="0"/>
              <a:t>Bees were good fortune; godly messengers</a:t>
            </a:r>
          </a:p>
          <a:p>
            <a:r>
              <a:rPr lang="en-US" dirty="0" smtClean="0"/>
              <a:t>An owl sighting meant "impending disaster."</a:t>
            </a:r>
          </a:p>
          <a:p>
            <a:r>
              <a:rPr lang="en-US" dirty="0" smtClean="0"/>
              <a:t>Warts could be removed if the person who had one took their mother's dirty dishcloth and put it under a rock outside.</a:t>
            </a:r>
          </a:p>
          <a:p>
            <a:r>
              <a:rPr lang="en-US" dirty="0" smtClean="0"/>
              <a:t>If somebody threw a horseshoe, good fortune could be gained by picking it up.</a:t>
            </a:r>
          </a:p>
          <a:p>
            <a:r>
              <a:rPr lang="en-US" dirty="0" smtClean="0"/>
              <a:t>It was unlucky to "attack the memory of a deceased person."</a:t>
            </a:r>
          </a:p>
          <a:p>
            <a:r>
              <a:rPr lang="en-US" dirty="0" smtClean="0"/>
              <a:t>It was a good idea to wait until after breakfast to tell somebody about a nightmare.</a:t>
            </a:r>
          </a:p>
          <a:p>
            <a:r>
              <a:rPr lang="en-US" dirty="0" smtClean="0"/>
              <a:t>Odd numbers were "more powerful" than even ones.</a:t>
            </a:r>
          </a:p>
          <a:p>
            <a:r>
              <a:rPr lang="en-US" dirty="0" smtClean="0"/>
              <a:t>And many, many more!</a:t>
            </a:r>
          </a:p>
          <a:p>
            <a:endParaRPr lang="en-US" dirty="0" smtClean="0"/>
          </a:p>
          <a:p>
            <a:endParaRPr lang="en-US" dirty="0"/>
          </a:p>
        </p:txBody>
      </p:sp>
      <p:sp>
        <p:nvSpPr>
          <p:cNvPr id="3" name="Title 2"/>
          <p:cNvSpPr>
            <a:spLocks noGrp="1"/>
          </p:cNvSpPr>
          <p:nvPr>
            <p:ph type="title"/>
          </p:nvPr>
        </p:nvSpPr>
        <p:spPr/>
        <p:txBody>
          <a:bodyPr/>
          <a:lstStyle/>
          <a:p>
            <a:r>
              <a:rPr lang="en-US" dirty="0" smtClean="0"/>
              <a:t>Superstitions of Rome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Requests </a:t>
            </a:r>
            <a:r>
              <a:rPr lang="en-US" dirty="0" smtClean="0"/>
              <a:t>and prayers were presented to gods as a trade: if the god did what was requested (the </a:t>
            </a:r>
            <a:r>
              <a:rPr lang="en-US" dirty="0" err="1" smtClean="0"/>
              <a:t>nuncupatio</a:t>
            </a:r>
            <a:r>
              <a:rPr lang="en-US" dirty="0" smtClean="0"/>
              <a:t>), then the worshipper promised to do a particular thing in return (the </a:t>
            </a:r>
            <a:r>
              <a:rPr lang="en-US" dirty="0" err="1" smtClean="0"/>
              <a:t>solutio</a:t>
            </a:r>
            <a:r>
              <a:rPr lang="en-US" dirty="0" smtClean="0"/>
              <a:t>). This trade was binding.</a:t>
            </a:r>
            <a:endParaRPr lang="en-US" dirty="0" smtClean="0"/>
          </a:p>
          <a:p>
            <a:pPr lvl="1"/>
            <a:r>
              <a:rPr lang="en-US" dirty="0" smtClean="0"/>
              <a:t>In a sense</a:t>
            </a:r>
            <a:r>
              <a:rPr lang="en-US" dirty="0" smtClean="0"/>
              <a:t>, they </a:t>
            </a:r>
            <a:r>
              <a:rPr lang="en-US" dirty="0" smtClean="0"/>
              <a:t>were legal </a:t>
            </a:r>
            <a:r>
              <a:rPr lang="en-US" dirty="0" smtClean="0"/>
              <a:t>documents that could obligate gods for particular action and protection. </a:t>
            </a:r>
          </a:p>
          <a:p>
            <a:r>
              <a:rPr lang="en-US" dirty="0" smtClean="0"/>
              <a:t>Religion depended on knowledge and the correct practice of prayer, ritual, and sacrifice, not on faith or </a:t>
            </a:r>
            <a:r>
              <a:rPr lang="en-US" dirty="0" smtClean="0"/>
              <a:t>dogma.</a:t>
            </a:r>
            <a:endParaRPr lang="en-US" dirty="0"/>
          </a:p>
        </p:txBody>
      </p:sp>
      <p:sp>
        <p:nvSpPr>
          <p:cNvPr id="3" name="Title 2"/>
          <p:cNvSpPr>
            <a:spLocks noGrp="1"/>
          </p:cNvSpPr>
          <p:nvPr>
            <p:ph type="title"/>
          </p:nvPr>
        </p:nvSpPr>
        <p:spPr/>
        <p:txBody>
          <a:bodyPr/>
          <a:lstStyle/>
          <a:p>
            <a:r>
              <a:rPr lang="en-US" dirty="0" smtClean="0"/>
              <a:t>Roman Prayers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Roman religion was thus practical and contractual, based on the principle of </a:t>
            </a:r>
            <a:r>
              <a:rPr lang="en-US" i="1" dirty="0" smtClean="0"/>
              <a:t>do </a:t>
            </a:r>
            <a:r>
              <a:rPr lang="en-US" i="1" dirty="0" err="1" smtClean="0"/>
              <a:t>ut</a:t>
            </a:r>
            <a:r>
              <a:rPr lang="en-US" i="1" dirty="0" smtClean="0"/>
              <a:t> des</a:t>
            </a:r>
            <a:r>
              <a:rPr lang="en-US" dirty="0" smtClean="0"/>
              <a:t>, "I give that you might give." </a:t>
            </a:r>
            <a:endParaRPr lang="en-US" dirty="0" smtClean="0"/>
          </a:p>
          <a:p>
            <a:r>
              <a:rPr lang="en-US" dirty="0" smtClean="0"/>
              <a:t>All sacrifices and offerings required an accompanying prayer to be effective. </a:t>
            </a:r>
            <a:endParaRPr lang="en-US" dirty="0" smtClean="0"/>
          </a:p>
          <a:p>
            <a:pPr lvl="1"/>
            <a:r>
              <a:rPr lang="en-US" dirty="0" smtClean="0"/>
              <a:t>Pliny </a:t>
            </a:r>
            <a:r>
              <a:rPr lang="en-US" dirty="0" smtClean="0"/>
              <a:t>the Elder declared that "a sacrifice without prayer is thought to be useless and not a proper consultation of the gods</a:t>
            </a:r>
            <a:r>
              <a:rPr lang="en-US" dirty="0" smtClean="0"/>
              <a:t>.“</a:t>
            </a:r>
          </a:p>
          <a:p>
            <a:endParaRPr lang="en-US" dirty="0"/>
          </a:p>
        </p:txBody>
      </p:sp>
      <p:sp>
        <p:nvSpPr>
          <p:cNvPr id="3" name="Title 2"/>
          <p:cNvSpPr>
            <a:spLocks noGrp="1"/>
          </p:cNvSpPr>
          <p:nvPr>
            <p:ph type="title"/>
          </p:nvPr>
        </p:nvSpPr>
        <p:spPr/>
        <p:txBody>
          <a:bodyPr/>
          <a:lstStyle/>
          <a:p>
            <a:r>
              <a:rPr lang="en-US" dirty="0" err="1" smtClean="0"/>
              <a:t>Ehh</a:t>
            </a:r>
            <a:r>
              <a:rPr lang="en-US" dirty="0" smtClean="0"/>
              <a:t>, Close Enough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three most important gods were:</a:t>
            </a:r>
          </a:p>
          <a:p>
            <a:pPr lvl="1"/>
            <a:r>
              <a:rPr lang="en-US" dirty="0" smtClean="0"/>
              <a:t>Jupiter (protector of the state), </a:t>
            </a:r>
          </a:p>
          <a:p>
            <a:pPr lvl="1"/>
            <a:r>
              <a:rPr lang="en-US" dirty="0" smtClean="0"/>
              <a:t>Juno (protector of women) and </a:t>
            </a:r>
          </a:p>
          <a:p>
            <a:pPr lvl="1"/>
            <a:r>
              <a:rPr lang="en-US" dirty="0" smtClean="0"/>
              <a:t>Minerva (goddess of craft and wisdom). </a:t>
            </a:r>
          </a:p>
          <a:p>
            <a:pPr lvl="2"/>
            <a:r>
              <a:rPr lang="en-US" dirty="0" smtClean="0"/>
              <a:t>Other major gods included: </a:t>
            </a:r>
          </a:p>
          <a:p>
            <a:pPr lvl="2"/>
            <a:r>
              <a:rPr lang="en-US" dirty="0" smtClean="0"/>
              <a:t>Mars (god of war), </a:t>
            </a:r>
          </a:p>
          <a:p>
            <a:pPr lvl="2"/>
            <a:r>
              <a:rPr lang="en-US" dirty="0" smtClean="0"/>
              <a:t>Mercury (god of trade and messenger of the gods) and </a:t>
            </a:r>
          </a:p>
          <a:p>
            <a:pPr lvl="2"/>
            <a:r>
              <a:rPr lang="en-US" dirty="0" smtClean="0"/>
              <a:t>Bacchus (god of grapes and wine production). </a:t>
            </a:r>
          </a:p>
          <a:p>
            <a:endParaRPr lang="en-US" dirty="0"/>
          </a:p>
        </p:txBody>
      </p:sp>
      <p:sp>
        <p:nvSpPr>
          <p:cNvPr id="3" name="Title 2"/>
          <p:cNvSpPr>
            <a:spLocks noGrp="1"/>
          </p:cNvSpPr>
          <p:nvPr>
            <p:ph type="title"/>
          </p:nvPr>
        </p:nvSpPr>
        <p:spPr/>
        <p:txBody>
          <a:bodyPr/>
          <a:lstStyle/>
          <a:p>
            <a:r>
              <a:rPr lang="en-US" dirty="0" smtClean="0"/>
              <a:t>Roman Gods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God Jupiter depicted in sculpture </a:t>
            </a:r>
            <a:endParaRPr lang="en-US" dirty="0"/>
          </a:p>
        </p:txBody>
      </p:sp>
      <p:sp>
        <p:nvSpPr>
          <p:cNvPr id="3" name="Title 2"/>
          <p:cNvSpPr>
            <a:spLocks noGrp="1"/>
          </p:cNvSpPr>
          <p:nvPr>
            <p:ph type="title"/>
          </p:nvPr>
        </p:nvSpPr>
        <p:spPr/>
        <p:txBody>
          <a:bodyPr>
            <a:normAutofit fontScale="90000"/>
          </a:bodyPr>
          <a:lstStyle/>
          <a:p>
            <a:r>
              <a:rPr lang="en-US" dirty="0" err="1" smtClean="0"/>
              <a:t>Optimus</a:t>
            </a:r>
            <a:r>
              <a:rPr lang="en-US" dirty="0" smtClean="0"/>
              <a:t> </a:t>
            </a:r>
            <a:r>
              <a:rPr lang="en-US" dirty="0" err="1" smtClean="0"/>
              <a:t>Maximus</a:t>
            </a:r>
            <a:r>
              <a:rPr lang="en-US" dirty="0" smtClean="0"/>
              <a:t/>
            </a:r>
            <a:br>
              <a:rPr lang="en-US" dirty="0" smtClean="0"/>
            </a:br>
            <a:r>
              <a:rPr lang="en-US" dirty="0" smtClean="0"/>
              <a:t>(Greatest &amp; </a:t>
            </a:r>
            <a:r>
              <a:rPr lang="en-US" dirty="0" err="1" smtClean="0"/>
              <a:t>Bestest</a:t>
            </a:r>
            <a:r>
              <a:rPr lang="en-US" dirty="0" smtClean="0"/>
              <a:t>)</a:t>
            </a:r>
            <a:endParaRPr lang="en-US" dirty="0"/>
          </a:p>
        </p:txBody>
      </p:sp>
      <p:pic>
        <p:nvPicPr>
          <p:cNvPr id="4" name="Picture 3" descr="jupiter optimus maximus.jpg"/>
          <p:cNvPicPr>
            <a:picLocks noChangeAspect="1"/>
          </p:cNvPicPr>
          <p:nvPr/>
        </p:nvPicPr>
        <p:blipFill>
          <a:blip r:embed="rId2" cstate="print"/>
          <a:stretch>
            <a:fillRect/>
          </a:stretch>
        </p:blipFill>
        <p:spPr>
          <a:xfrm>
            <a:off x="1905000" y="2133600"/>
            <a:ext cx="5715000" cy="43671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Aeneas and Romulus themselves were believed to have been made gods after their deaths and the family of Augustus traced their roots back to these divine ancestors. </a:t>
            </a:r>
          </a:p>
          <a:p>
            <a:pPr lvl="1"/>
            <a:r>
              <a:rPr lang="en-US" dirty="0" smtClean="0"/>
              <a:t>As a result, the fact that Julius Caesar and his descendants were made into gods after they died was not just a way of honoring their achievements in power, it was also simple recognition of the fact that they belonged to a divine family. </a:t>
            </a:r>
          </a:p>
          <a:p>
            <a:r>
              <a:rPr lang="en-US" dirty="0" smtClean="0"/>
              <a:t>Over time, the same divinity was extended to wives and children. The whole imperial family came to be seen as gods and was often commemorated with temples and coins. </a:t>
            </a:r>
            <a:endParaRPr lang="en-US" dirty="0"/>
          </a:p>
        </p:txBody>
      </p:sp>
      <p:sp>
        <p:nvSpPr>
          <p:cNvPr id="3" name="Title 2"/>
          <p:cNvSpPr>
            <a:spLocks noGrp="1"/>
          </p:cNvSpPr>
          <p:nvPr>
            <p:ph type="title"/>
          </p:nvPr>
        </p:nvSpPr>
        <p:spPr/>
        <p:txBody>
          <a:bodyPr/>
          <a:lstStyle/>
          <a:p>
            <a:r>
              <a:rPr lang="en-US" dirty="0" smtClean="0"/>
              <a:t>Divine Rule</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1700</TotalTime>
  <Pages>20</Pages>
  <Words>2022</Words>
  <Application>Microsoft Office PowerPoint</Application>
  <PresentationFormat>Letter Paper (8.5x11 in)</PresentationFormat>
  <Paragraphs>128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Roman Religion: Lares, Lares, Lares</vt:lpstr>
      <vt:lpstr>Slide 2</vt:lpstr>
      <vt:lpstr>Next Time</vt:lpstr>
      <vt:lpstr>Superstitions of Rome</vt:lpstr>
      <vt:lpstr>Roman Prayers  </vt:lpstr>
      <vt:lpstr>Ehh, Close Enough</vt:lpstr>
      <vt:lpstr>Roman Gods</vt:lpstr>
      <vt:lpstr>Optimus Maximus (Greatest &amp; Bestest)</vt:lpstr>
      <vt:lpstr>Divine Rule</vt:lpstr>
      <vt:lpstr>The Lares (Household Spirits)</vt:lpstr>
      <vt:lpstr>At a Crossroads </vt:lpstr>
      <vt:lpstr>How many Lares?</vt:lpstr>
      <vt:lpstr>How to honor the Lares &amp; Penates</vt:lpstr>
      <vt:lpstr>WHAT!?!? A THIRD god/spirit!</vt:lpstr>
      <vt:lpstr>What about evil spirits?</vt:lpstr>
      <vt:lpstr>Household gods</vt:lpstr>
      <vt:lpstr>Vesta – at home</vt:lpstr>
      <vt:lpstr>Vesta – in the city (Urbs)</vt:lpstr>
      <vt:lpstr>Vesta – in the city (Urbs)</vt:lpstr>
      <vt:lpstr>Temples</vt:lpstr>
      <vt:lpstr>Temples</vt:lpstr>
      <vt:lpstr>Rome – the Eternal City</vt:lpstr>
      <vt:lpstr>Rome, just one big family</vt:lpstr>
      <vt:lpstr>Roman “Priests”</vt:lpstr>
      <vt:lpstr>Pontificus Maximus</vt:lpstr>
      <vt:lpstr>Caesar Augustus</vt:lpstr>
      <vt:lpstr>Other Priests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 BCE-CE De nobis fabula narratur</dc:title>
  <dc:creator>The WSC Campus Network</dc:creator>
  <cp:lastModifiedBy>MAC</cp:lastModifiedBy>
  <cp:revision>52</cp:revision>
  <cp:lastPrinted>1999-09-29T11:02:44Z</cp:lastPrinted>
  <dcterms:created xsi:type="dcterms:W3CDTF">1997-09-26T15:41:18Z</dcterms:created>
  <dcterms:modified xsi:type="dcterms:W3CDTF">2014-03-12T15:03:50Z</dcterms:modified>
</cp:coreProperties>
</file>