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277" r:id="rId2"/>
    <p:sldId id="278" r:id="rId3"/>
    <p:sldId id="328" r:id="rId4"/>
    <p:sldId id="338" r:id="rId5"/>
    <p:sldId id="329" r:id="rId6"/>
    <p:sldId id="331" r:id="rId7"/>
    <p:sldId id="330" r:id="rId8"/>
    <p:sldId id="332" r:id="rId9"/>
    <p:sldId id="333" r:id="rId10"/>
    <p:sldId id="334" r:id="rId11"/>
    <p:sldId id="335" r:id="rId12"/>
    <p:sldId id="336" r:id="rId13"/>
    <p:sldId id="339" r:id="rId14"/>
    <p:sldId id="340" r:id="rId15"/>
    <p:sldId id="341" r:id="rId16"/>
    <p:sldId id="337" r:id="rId17"/>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4" d="100"/>
          <a:sy n="84" d="100"/>
        </p:scale>
        <p:origin x="-2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D7229E01-A540-435C-9532-EEF8F3647F6E}"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C7EF3515-D64C-4150-84D6-C92ACEF475AE}" type="slidenum">
              <a:rPr lang="en-US" sz="1400"/>
              <a:pPr algn="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4CBEAF9-9E58-4CC8-A6FF-6DD8A58DEEA4}" type="datetimeFigureOut">
              <a:rPr lang="en-US" smtClean="0"/>
              <a:pPr/>
              <a:t>3/5/2014</a:t>
            </a:fld>
            <a:endParaRPr lang="en-US"/>
          </a:p>
        </p:txBody>
      </p:sp>
      <p:sp>
        <p:nvSpPr>
          <p:cNvPr id="16" name="Slide Number Placeholder 15"/>
          <p:cNvSpPr>
            <a:spLocks noGrp="1"/>
          </p:cNvSpPr>
          <p:nvPr>
            <p:ph type="sldNum" sz="quarter" idx="11"/>
          </p:nvPr>
        </p:nvSpPr>
        <p:spPr/>
        <p:txBody>
          <a:bodyPr/>
          <a:lstStyle/>
          <a:p>
            <a:fld id="{CA15C064-DD44-4CAC-873E-2D1F54821676}" type="slidenum">
              <a:rPr kumimoji="0" lang="en-US" smtClean="0"/>
              <a:pPr/>
              <a:t>‹#›</a:t>
            </a:fld>
            <a:endParaRPr kumimoji="0" lang="en-US" dirty="0"/>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4CBEAF9-9E58-4CC8-A6FF-6DD8A58DEEA4}" type="datetimeFigureOut">
              <a:rPr lang="en-US" smtClean="0"/>
              <a:pPr/>
              <a:t>3/5/2014</a:t>
            </a:fld>
            <a:endParaRPr lang="en-US"/>
          </a:p>
        </p:txBody>
      </p:sp>
      <p:sp>
        <p:nvSpPr>
          <p:cNvPr id="15" name="Slide Number Placeholder 14"/>
          <p:cNvSpPr>
            <a:spLocks noGrp="1"/>
          </p:cNvSpPr>
          <p:nvPr>
            <p:ph type="sldNum" sz="quarter" idx="15"/>
          </p:nvPr>
        </p:nvSpPr>
        <p:spPr/>
        <p:txBody>
          <a:bodyPr/>
          <a:lstStyle>
            <a:lvl1pPr algn="ctr">
              <a:defRPr/>
            </a:lvl1pPr>
          </a:lstStyle>
          <a:p>
            <a:fld id="{CA15C064-DD44-4CAC-873E-2D1F54821676}" type="slidenum">
              <a:rPr kumimoji="0" lang="en-US" smtClean="0"/>
              <a:pPr/>
              <a:t>‹#›</a:t>
            </a:fld>
            <a:endParaRPr kumimoji="0" lang="en-US" dirty="0"/>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CBEAF9-9E58-4CC8-A6FF-6DD8A58DEEA4}"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CBEAF9-9E58-4CC8-A6FF-6DD8A58DEEA4}"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15C064-DD44-4CAC-873E-2D1F54821676}" type="slidenum">
              <a:rPr kumimoji="0" lang="en-US" smtClean="0"/>
              <a:pPr/>
              <a:t>‹#›</a:t>
            </a:fld>
            <a:endParaRPr kumimoji="0" lang="en-US" dirty="0"/>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fld id="{74CBEAF9-9E58-4CC8-A6FF-6DD8A58DEEA4}" type="datetimeFigureOut">
              <a:rPr lang="en-US" smtClean="0"/>
              <a:pPr/>
              <a:t>3/5/2014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3/5/2014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pPr/>
              <a:t>3/5/2014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4CBEAF9-9E58-4CC8-A6FF-6DD8A58DEEA4}" type="datetimeFigureOut">
              <a:rPr lang="en-US" smtClean="0"/>
              <a:pPr/>
              <a:t>3/5/2014</a:t>
            </a:fld>
            <a:endParaRPr lang="en-US"/>
          </a:p>
        </p:txBody>
      </p:sp>
      <p:sp>
        <p:nvSpPr>
          <p:cNvPr id="9" name="Slide Number Placeholder 8"/>
          <p:cNvSpPr>
            <a:spLocks noGrp="1"/>
          </p:cNvSpPr>
          <p:nvPr>
            <p:ph type="sldNum" sz="quarter" idx="15"/>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4CBEAF9-9E58-4CC8-A6FF-6DD8A58DEEA4}" type="datetimeFigureOut">
              <a:rPr lang="en-US" smtClean="0"/>
              <a:pPr/>
              <a:t>3/5/2014</a:t>
            </a:fld>
            <a:endParaRPr lang="en-US"/>
          </a:p>
        </p:txBody>
      </p:sp>
      <p:sp>
        <p:nvSpPr>
          <p:cNvPr id="9" name="Slide Number Placeholder 8"/>
          <p:cNvSpPr>
            <a:spLocks noGrp="1"/>
          </p:cNvSpPr>
          <p:nvPr>
            <p:ph type="sldNum" sz="quarter" idx="11"/>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fld id="{74CBEAF9-9E58-4CC8-A6FF-6DD8A58DEEA4}" type="datetimeFigureOut">
              <a:rPr lang="en-US" smtClean="0"/>
              <a:pPr algn="l" eaLnBrk="1" latinLnBrk="0" hangingPunct="1"/>
              <a:t>3/5/2014</a:t>
            </a:fld>
            <a:endParaRPr lang="en-US" dirty="0">
              <a:solidFill>
                <a:schemeClr val="accent1">
                  <a:shade val="75000"/>
                </a:schemeClr>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endParaRPr kumimoji="0" lang="en-US" dirty="0">
              <a:solidFill>
                <a:schemeClr val="accent1">
                  <a:shade val="75000"/>
                </a:schemeClr>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Daily Life in Ancient Rome w/ Mr. C</a:t>
            </a:r>
            <a:endParaRPr lang="en-US" dirty="0"/>
          </a:p>
        </p:txBody>
      </p:sp>
      <p:sp>
        <p:nvSpPr>
          <p:cNvPr id="2" name="Title 1"/>
          <p:cNvSpPr>
            <a:spLocks noGrp="1"/>
          </p:cNvSpPr>
          <p:nvPr>
            <p:ph type="ctrTitle"/>
          </p:nvPr>
        </p:nvSpPr>
        <p:spPr/>
        <p:txBody>
          <a:bodyPr/>
          <a:lstStyle/>
          <a:p>
            <a:r>
              <a:rPr lang="en-US" dirty="0" smtClean="0"/>
              <a:t>To Pee, or Not to Pee? </a:t>
            </a:r>
            <a:br>
              <a:rPr lang="en-US" dirty="0" smtClean="0"/>
            </a:br>
            <a:r>
              <a:rPr lang="en-US" dirty="0" smtClean="0"/>
              <a:t>That is the Question.</a:t>
            </a:r>
            <a:endParaRPr lang="en-US" dirty="0"/>
          </a:p>
        </p:txBody>
      </p:sp>
      <p:pic>
        <p:nvPicPr>
          <p:cNvPr id="4" name="Picture 3" descr="Dormouse.jpg"/>
          <p:cNvPicPr>
            <a:picLocks noChangeAspect="1"/>
          </p:cNvPicPr>
          <p:nvPr/>
        </p:nvPicPr>
        <p:blipFill>
          <a:blip r:embed="rId2" cstate="print"/>
          <a:stretch>
            <a:fillRect/>
          </a:stretch>
        </p:blipFill>
        <p:spPr>
          <a:xfrm>
            <a:off x="195707" y="4522660"/>
            <a:ext cx="3113786" cy="2335340"/>
          </a:xfrm>
          <a:prstGeom prst="rect">
            <a:avLst/>
          </a:prstGeom>
        </p:spPr>
      </p:pic>
      <p:pic>
        <p:nvPicPr>
          <p:cNvPr id="5" name="Picture 4" descr="sow udders.jpg"/>
          <p:cNvPicPr>
            <a:picLocks noChangeAspect="1"/>
          </p:cNvPicPr>
          <p:nvPr/>
        </p:nvPicPr>
        <p:blipFill>
          <a:blip r:embed="rId3" cstate="print"/>
          <a:stretch>
            <a:fillRect/>
          </a:stretch>
        </p:blipFill>
        <p:spPr>
          <a:xfrm>
            <a:off x="5943600" y="4457700"/>
            <a:ext cx="3200400" cy="2400300"/>
          </a:xfrm>
          <a:prstGeom prst="rect">
            <a:avLst/>
          </a:prstGeom>
        </p:spPr>
      </p:pic>
      <p:pic>
        <p:nvPicPr>
          <p:cNvPr id="6" name="Picture 5" descr="Sea Urchin.jpg"/>
          <p:cNvPicPr>
            <a:picLocks noChangeAspect="1"/>
          </p:cNvPicPr>
          <p:nvPr/>
        </p:nvPicPr>
        <p:blipFill>
          <a:blip r:embed="rId4" cstate="print"/>
          <a:stretch>
            <a:fillRect/>
          </a:stretch>
        </p:blipFill>
        <p:spPr>
          <a:xfrm>
            <a:off x="2895600" y="4393358"/>
            <a:ext cx="3048000" cy="24646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rich and famous, from the emperor on down, enjoyed running water in palaces and mansions from </a:t>
            </a:r>
            <a:r>
              <a:rPr lang="en-US" sz="4800" b="1" dirty="0" smtClean="0"/>
              <a:t>lead pipes </a:t>
            </a:r>
            <a:r>
              <a:rPr lang="en-US" dirty="0" smtClean="0"/>
              <a:t>connected to the aqueducts. </a:t>
            </a:r>
            <a:endParaRPr lang="en-US" dirty="0" smtClean="0"/>
          </a:p>
          <a:p>
            <a:r>
              <a:rPr lang="en-US" dirty="0" smtClean="0"/>
              <a:t>At </a:t>
            </a:r>
            <a:r>
              <a:rPr lang="en-US" dirty="0" smtClean="0"/>
              <a:t>Pompeii, for instance, all houses except the poorest had water pipes fitted with taps, and the waste water was piped away into sewer or trench</a:t>
            </a:r>
            <a:r>
              <a:rPr lang="en-US" dirty="0" smtClean="0"/>
              <a:t>.</a:t>
            </a:r>
            <a:endParaRPr lang="en-US" dirty="0"/>
          </a:p>
        </p:txBody>
      </p:sp>
      <p:sp>
        <p:nvSpPr>
          <p:cNvPr id="3" name="Title 2"/>
          <p:cNvSpPr>
            <a:spLocks noGrp="1"/>
          </p:cNvSpPr>
          <p:nvPr>
            <p:ph type="title"/>
          </p:nvPr>
        </p:nvSpPr>
        <p:spPr/>
        <p:txBody>
          <a:bodyPr/>
          <a:lstStyle/>
          <a:p>
            <a:r>
              <a:rPr lang="en-US" dirty="0" smtClean="0"/>
              <a:t>The element, </a:t>
            </a:r>
            <a:r>
              <a:rPr lang="en-US" i="1" dirty="0" err="1" smtClean="0"/>
              <a:t>Plumbunium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6324600" cy="4572000"/>
          </a:xfrm>
        </p:spPr>
        <p:txBody>
          <a:bodyPr>
            <a:normAutofit fontScale="92500" lnSpcReduction="10000"/>
          </a:bodyPr>
          <a:lstStyle/>
          <a:p>
            <a:r>
              <a:rPr lang="en-US" i="1" dirty="0" err="1" smtClean="0"/>
              <a:t>Strigil</a:t>
            </a:r>
            <a:endParaRPr lang="en-US" i="1" dirty="0" smtClean="0"/>
          </a:p>
          <a:p>
            <a:r>
              <a:rPr lang="en-US" dirty="0" err="1" smtClean="0"/>
              <a:t>Asmall</a:t>
            </a:r>
            <a:r>
              <a:rPr lang="en-US" dirty="0" smtClean="0"/>
              <a:t>, curved, metal tool used in ancient Greece and Rome to scrape dirt and sweat from the body before effective soaps became available. </a:t>
            </a:r>
            <a:endParaRPr lang="en-US" dirty="0" smtClean="0"/>
          </a:p>
          <a:p>
            <a:pPr lvl="1"/>
            <a:r>
              <a:rPr lang="en-US" dirty="0" smtClean="0"/>
              <a:t>First </a:t>
            </a:r>
            <a:r>
              <a:rPr lang="en-US" dirty="0" smtClean="0"/>
              <a:t>perfumed oil was applied to the skin, and then it would be scraped off, along with the dirt. </a:t>
            </a:r>
            <a:endParaRPr lang="en-US" dirty="0" smtClean="0"/>
          </a:p>
          <a:p>
            <a:r>
              <a:rPr lang="en-US" dirty="0" smtClean="0"/>
              <a:t>For </a:t>
            </a:r>
            <a:r>
              <a:rPr lang="en-US" dirty="0" smtClean="0"/>
              <a:t>wealthier people, this process was often done by slaves. </a:t>
            </a:r>
            <a:endParaRPr lang="en-US" dirty="0" smtClean="0"/>
          </a:p>
          <a:p>
            <a:r>
              <a:rPr lang="en-US" dirty="0" err="1" smtClean="0"/>
              <a:t>Strigils</a:t>
            </a:r>
            <a:r>
              <a:rPr lang="en-US" dirty="0" smtClean="0"/>
              <a:t> </a:t>
            </a:r>
            <a:r>
              <a:rPr lang="en-US" dirty="0" smtClean="0"/>
              <a:t>were often used in Roman baths and were made in different sizes for different areas of the body.</a:t>
            </a:r>
            <a:endParaRPr lang="en-US" dirty="0"/>
          </a:p>
        </p:txBody>
      </p:sp>
      <p:sp>
        <p:nvSpPr>
          <p:cNvPr id="3" name="Title 2"/>
          <p:cNvSpPr>
            <a:spLocks noGrp="1"/>
          </p:cNvSpPr>
          <p:nvPr>
            <p:ph type="title"/>
          </p:nvPr>
        </p:nvSpPr>
        <p:spPr/>
        <p:txBody>
          <a:bodyPr/>
          <a:lstStyle/>
          <a:p>
            <a:r>
              <a:rPr lang="en-US" dirty="0" smtClean="0"/>
              <a:t>Tools of the Trade</a:t>
            </a:r>
            <a:endParaRPr lang="en-US" dirty="0"/>
          </a:p>
        </p:txBody>
      </p:sp>
      <p:pic>
        <p:nvPicPr>
          <p:cNvPr id="4" name="Picture 3" descr="170px-Roman_-_Strigil_-_Walters_541926.jpg"/>
          <p:cNvPicPr>
            <a:picLocks noChangeAspect="1"/>
          </p:cNvPicPr>
          <p:nvPr/>
        </p:nvPicPr>
        <p:blipFill>
          <a:blip r:embed="rId2" cstate="print"/>
          <a:stretch>
            <a:fillRect/>
          </a:stretch>
        </p:blipFill>
        <p:spPr>
          <a:xfrm>
            <a:off x="6858000" y="762000"/>
            <a:ext cx="1905000" cy="544605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Romans recycled public bath waste water by using it as part of the flow that flushed the latrines</a:t>
            </a:r>
            <a:r>
              <a:rPr lang="en-US" dirty="0" smtClean="0"/>
              <a:t>.</a:t>
            </a:r>
          </a:p>
          <a:p>
            <a:endParaRPr lang="en-US" dirty="0"/>
          </a:p>
        </p:txBody>
      </p:sp>
      <p:sp>
        <p:nvSpPr>
          <p:cNvPr id="3" name="Title 2"/>
          <p:cNvSpPr>
            <a:spLocks noGrp="1"/>
          </p:cNvSpPr>
          <p:nvPr>
            <p:ph type="title"/>
          </p:nvPr>
        </p:nvSpPr>
        <p:spPr/>
        <p:txBody>
          <a:bodyPr/>
          <a:lstStyle/>
          <a:p>
            <a:r>
              <a:rPr lang="en-US" dirty="0" smtClean="0"/>
              <a:t>The Bath!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a:t>
            </a:r>
            <a:r>
              <a:rPr lang="en-US" dirty="0" smtClean="0"/>
              <a:t>the baths there were storage nooks for clothing, utensils, oil and </a:t>
            </a:r>
            <a:r>
              <a:rPr lang="en-US" dirty="0" err="1" smtClean="0"/>
              <a:t>strigil</a:t>
            </a:r>
            <a:r>
              <a:rPr lang="en-US" dirty="0" smtClean="0"/>
              <a:t>.</a:t>
            </a:r>
          </a:p>
          <a:p>
            <a:r>
              <a:rPr lang="en-US" dirty="0" smtClean="0"/>
              <a:t>Theft was a problem in Roman bath houses, so slaves watched bathers' </a:t>
            </a:r>
            <a:r>
              <a:rPr lang="en-US" dirty="0" smtClean="0"/>
              <a:t>property.</a:t>
            </a:r>
            <a:endParaRPr lang="en-US" dirty="0" smtClean="0"/>
          </a:p>
          <a:p>
            <a:r>
              <a:rPr lang="en-US" dirty="0" smtClean="0"/>
              <a:t>It was better to have someone looking out, but hot as the baths were, it was easy to fall asleep</a:t>
            </a:r>
            <a:r>
              <a:rPr lang="en-US" dirty="0" smtClean="0"/>
              <a:t>.</a:t>
            </a:r>
            <a:endParaRPr lang="en-US" dirty="0" smtClean="0"/>
          </a:p>
          <a:p>
            <a:r>
              <a:rPr lang="en-US" dirty="0" smtClean="0"/>
              <a:t>Slaves could also be tempted by profit and sometimes sold their masters' garments. </a:t>
            </a:r>
            <a:endParaRPr lang="en-US" dirty="0"/>
          </a:p>
        </p:txBody>
      </p:sp>
      <p:sp>
        <p:nvSpPr>
          <p:cNvPr id="3" name="Title 2"/>
          <p:cNvSpPr>
            <a:spLocks noGrp="1"/>
          </p:cNvSpPr>
          <p:nvPr>
            <p:ph type="title"/>
          </p:nvPr>
        </p:nvSpPr>
        <p:spPr/>
        <p:txBody>
          <a:bodyPr>
            <a:normAutofit/>
          </a:bodyPr>
          <a:lstStyle/>
          <a:p>
            <a:r>
              <a:rPr lang="en-US" b="1" dirty="0" smtClean="0"/>
              <a:t>The </a:t>
            </a:r>
            <a:r>
              <a:rPr lang="en-US" b="1" dirty="0" smtClean="0"/>
              <a:t>Problem </a:t>
            </a:r>
            <a:r>
              <a:rPr lang="en-US" b="1" dirty="0" smtClean="0"/>
              <a:t>of </a:t>
            </a:r>
            <a:r>
              <a:rPr lang="en-US" b="1" dirty="0" smtClean="0"/>
              <a:t>Thieves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Curse </a:t>
            </a:r>
            <a:r>
              <a:rPr lang="en-US" dirty="0" smtClean="0"/>
              <a:t>tablets punished those who stole</a:t>
            </a:r>
            <a:r>
              <a:rPr lang="en-US" dirty="0" smtClean="0"/>
              <a:t>.</a:t>
            </a:r>
          </a:p>
          <a:p>
            <a:pPr lvl="1"/>
            <a:r>
              <a:rPr lang="it-IT" dirty="0" smtClean="0"/>
              <a:t>Minerv(a)e de(ae) Suli donavi furem qui caracallam meam involavit si ser(v)us si liber si baro si mulier hoc donum non redemat nessi sangu(i)n[e] suo.</a:t>
            </a:r>
            <a:endParaRPr lang="en-US" dirty="0" smtClean="0"/>
          </a:p>
        </p:txBody>
      </p:sp>
      <p:sp>
        <p:nvSpPr>
          <p:cNvPr id="3" name="Title 2"/>
          <p:cNvSpPr>
            <a:spLocks noGrp="1"/>
          </p:cNvSpPr>
          <p:nvPr>
            <p:ph type="title"/>
          </p:nvPr>
        </p:nvSpPr>
        <p:spPr/>
        <p:txBody>
          <a:bodyPr/>
          <a:lstStyle/>
          <a:p>
            <a:r>
              <a:rPr lang="en-US" dirty="0" smtClean="0"/>
              <a:t>So what to do?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Curse </a:t>
            </a:r>
            <a:r>
              <a:rPr lang="en-US" dirty="0" smtClean="0"/>
              <a:t>tablets punished those who stole</a:t>
            </a:r>
            <a:r>
              <a:rPr lang="en-US" dirty="0" smtClean="0"/>
              <a:t>.</a:t>
            </a:r>
          </a:p>
          <a:p>
            <a:pPr lvl="1"/>
            <a:r>
              <a:rPr lang="en-US" dirty="0" smtClean="0"/>
              <a:t>Curse tablets which were pieces of lead or pewter rolled or folded and thrown into the spring or nailed to the bathing establishment. Inscribing on his piece of lead the victim would call on the god to right the wrong, by bringing the criminal to justice and retrieving the lost article</a:t>
            </a:r>
            <a:r>
              <a:rPr lang="en-US" dirty="0" smtClean="0"/>
              <a:t>.</a:t>
            </a:r>
          </a:p>
          <a:p>
            <a:pPr lvl="1"/>
            <a:r>
              <a:rPr lang="en-US" dirty="0" smtClean="0"/>
              <a:t>A victim of theft might seek the god's vengeance or double the likelihood of divine help by transferring ownership of his stolen garment (or other article of value) to the god who would then want to retrieve the garment in his own interest. </a:t>
            </a:r>
          </a:p>
          <a:p>
            <a:endParaRPr lang="en-US" dirty="0"/>
          </a:p>
        </p:txBody>
      </p:sp>
      <p:sp>
        <p:nvSpPr>
          <p:cNvPr id="3" name="Title 2"/>
          <p:cNvSpPr>
            <a:spLocks noGrp="1"/>
          </p:cNvSpPr>
          <p:nvPr>
            <p:ph type="title"/>
          </p:nvPr>
        </p:nvSpPr>
        <p:spPr/>
        <p:txBody>
          <a:bodyPr/>
          <a:lstStyle/>
          <a:p>
            <a:r>
              <a:rPr lang="en-US" dirty="0" smtClean="0"/>
              <a:t>So what to do?</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trike="sngStrike" dirty="0" smtClean="0"/>
              <a:t>Food</a:t>
            </a:r>
          </a:p>
          <a:p>
            <a:r>
              <a:rPr lang="en-US" strike="sngStrike" dirty="0" smtClean="0"/>
              <a:t>Bathrooms</a:t>
            </a:r>
          </a:p>
          <a:p>
            <a:r>
              <a:rPr lang="en-US" dirty="0" smtClean="0"/>
              <a:t>City Life</a:t>
            </a:r>
          </a:p>
          <a:p>
            <a:r>
              <a:rPr lang="en-US" dirty="0" smtClean="0"/>
              <a:t>Religion</a:t>
            </a:r>
          </a:p>
          <a:p>
            <a:r>
              <a:rPr lang="en-US" dirty="0" smtClean="0"/>
              <a:t>Women</a:t>
            </a:r>
          </a:p>
          <a:p>
            <a:r>
              <a:rPr lang="en-US" dirty="0" smtClean="0"/>
              <a:t>War</a:t>
            </a:r>
          </a:p>
          <a:p>
            <a:r>
              <a:rPr lang="en-US" dirty="0" smtClean="0"/>
              <a:t>Home Life</a:t>
            </a:r>
          </a:p>
          <a:p>
            <a:r>
              <a:rPr lang="en-US" dirty="0" smtClean="0"/>
              <a:t>Y mucho, mucho </a:t>
            </a:r>
            <a:r>
              <a:rPr lang="en-US" dirty="0" err="1" smtClean="0"/>
              <a:t>mas</a:t>
            </a:r>
            <a:r>
              <a:rPr lang="en-US" dirty="0" smtClean="0"/>
              <a:t>!</a:t>
            </a:r>
            <a:endParaRPr lang="en-US" dirty="0"/>
          </a:p>
        </p:txBody>
      </p:sp>
      <p:sp>
        <p:nvSpPr>
          <p:cNvPr id="3" name="Title 2"/>
          <p:cNvSpPr>
            <a:spLocks noGrp="1"/>
          </p:cNvSpPr>
          <p:nvPr>
            <p:ph type="title"/>
          </p:nvPr>
        </p:nvSpPr>
        <p:spPr/>
        <p:txBody>
          <a:bodyPr/>
          <a:lstStyle/>
          <a:p>
            <a:r>
              <a:rPr lang="en-US" dirty="0" smtClean="0"/>
              <a:t>Next Time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eecemap4g.jpg"/>
          <p:cNvPicPr>
            <a:picLocks noGrp="1" noChangeAspect="1"/>
          </p:cNvPicPr>
          <p:nvPr>
            <p:ph idx="1"/>
          </p:nvPr>
        </p:nvPicPr>
        <p:blipFill>
          <a:blip r:embed="rId2" cstate="print"/>
          <a:stretch>
            <a:fillRect/>
          </a:stretch>
        </p:blipFill>
        <p:spPr>
          <a:xfrm>
            <a:off x="357403" y="0"/>
            <a:ext cx="8429194" cy="6883842"/>
          </a:xfrm>
        </p:spPr>
      </p:pic>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Hygiene in ancient Rome included the famous public Roman baths, toilets, exfoliating cleansers, public facilities, and -- communal toilet sponge (ancient Roman Charmin</a:t>
            </a:r>
            <a:r>
              <a:rPr lang="en-US" dirty="0" smtClean="0"/>
              <a:t>®).</a:t>
            </a:r>
          </a:p>
          <a:p>
            <a:pPr lvl="1"/>
            <a:r>
              <a:rPr lang="en-US" dirty="0" smtClean="0"/>
              <a:t>high </a:t>
            </a:r>
            <a:r>
              <a:rPr lang="en-US" dirty="0" smtClean="0"/>
              <a:t>standards of </a:t>
            </a:r>
            <a:r>
              <a:rPr lang="en-US" dirty="0" smtClean="0"/>
              <a:t>cleanliness!</a:t>
            </a:r>
          </a:p>
          <a:p>
            <a:pPr lvl="1"/>
            <a:r>
              <a:rPr lang="en-US" dirty="0" smtClean="0"/>
              <a:t>dutifully rinsed out after </a:t>
            </a:r>
            <a:r>
              <a:rPr lang="en-US" dirty="0" smtClean="0"/>
              <a:t>use!!!</a:t>
            </a:r>
          </a:p>
          <a:p>
            <a:r>
              <a:rPr lang="en-US" dirty="0" smtClean="0"/>
              <a:t>Urns </a:t>
            </a:r>
            <a:r>
              <a:rPr lang="en-US" dirty="0" smtClean="0"/>
              <a:t>for collecting urine </a:t>
            </a:r>
            <a:endParaRPr lang="en-US" dirty="0" smtClean="0"/>
          </a:p>
          <a:p>
            <a:pPr lvl="1"/>
            <a:r>
              <a:rPr lang="en-US" dirty="0" smtClean="0"/>
              <a:t>for </a:t>
            </a:r>
            <a:r>
              <a:rPr lang="en-US" dirty="0" smtClean="0"/>
              <a:t>the </a:t>
            </a:r>
            <a:r>
              <a:rPr lang="en-US" dirty="0" smtClean="0"/>
              <a:t>fullers…</a:t>
            </a:r>
          </a:p>
          <a:p>
            <a:endParaRPr lang="en-US" dirty="0"/>
          </a:p>
        </p:txBody>
      </p:sp>
      <p:sp>
        <p:nvSpPr>
          <p:cNvPr id="3" name="Title 2"/>
          <p:cNvSpPr>
            <a:spLocks noGrp="1"/>
          </p:cNvSpPr>
          <p:nvPr>
            <p:ph type="title"/>
          </p:nvPr>
        </p:nvSpPr>
        <p:spPr/>
        <p:txBody>
          <a:bodyPr/>
          <a:lstStyle/>
          <a:p>
            <a:r>
              <a:rPr lang="en-US" dirty="0" smtClean="0"/>
              <a:t>Roman Hygiene	</a:t>
            </a:r>
            <a:endParaRPr lang="en-US" dirty="0"/>
          </a:p>
        </p:txBody>
      </p:sp>
      <p:pic>
        <p:nvPicPr>
          <p:cNvPr id="4" name="Picture 3" descr="WallsendLatrine.jpg"/>
          <p:cNvPicPr>
            <a:picLocks noChangeAspect="1"/>
          </p:cNvPicPr>
          <p:nvPr/>
        </p:nvPicPr>
        <p:blipFill>
          <a:blip r:embed="rId2" cstate="print"/>
          <a:stretch>
            <a:fillRect/>
          </a:stretch>
        </p:blipFill>
        <p:spPr>
          <a:xfrm>
            <a:off x="5384800" y="4038600"/>
            <a:ext cx="3759200" cy="2819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Call for the bathroom attendant.</a:t>
            </a:r>
          </a:p>
          <a:p>
            <a:pPr lvl="2"/>
            <a:r>
              <a:rPr lang="en-US" dirty="0" smtClean="0"/>
              <a:t>Dip hands in water.</a:t>
            </a:r>
          </a:p>
          <a:p>
            <a:pPr lvl="2"/>
            <a:r>
              <a:rPr lang="en-US" dirty="0" smtClean="0"/>
              <a:t>Dry them on his head.</a:t>
            </a:r>
          </a:p>
          <a:p>
            <a:pPr lvl="2"/>
            <a:r>
              <a:rPr lang="en-US" dirty="0" smtClean="0"/>
              <a:t>Don’t you want hair like Mr. C now?</a:t>
            </a:r>
          </a:p>
          <a:p>
            <a:pPr lvl="2"/>
            <a:r>
              <a:rPr lang="en-US" dirty="0" smtClean="0"/>
              <a:t>Mine would be useless!!!</a:t>
            </a:r>
          </a:p>
          <a:p>
            <a:endParaRPr lang="en-US" dirty="0"/>
          </a:p>
        </p:txBody>
      </p:sp>
      <p:sp>
        <p:nvSpPr>
          <p:cNvPr id="3" name="Title 2"/>
          <p:cNvSpPr>
            <a:spLocks noGrp="1"/>
          </p:cNvSpPr>
          <p:nvPr>
            <p:ph type="title"/>
          </p:nvPr>
        </p:nvSpPr>
        <p:spPr/>
        <p:txBody>
          <a:bodyPr/>
          <a:lstStyle/>
          <a:p>
            <a:r>
              <a:rPr lang="en-US" dirty="0" smtClean="0"/>
              <a:t>How did they wash?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a:t>
            </a:r>
            <a:r>
              <a:rPr lang="en-US" b="1" i="1" dirty="0" smtClean="0"/>
              <a:t>In omnibus </a:t>
            </a:r>
            <a:r>
              <a:rPr lang="en-US" b="1" i="1" dirty="0" err="1" smtClean="0"/>
              <a:t>Vacerra</a:t>
            </a:r>
            <a:r>
              <a:rPr lang="en-US" b="1" i="1" dirty="0" smtClean="0"/>
              <a:t> quod </a:t>
            </a:r>
            <a:r>
              <a:rPr lang="en-US" b="1" i="1" dirty="0" err="1" smtClean="0"/>
              <a:t>conclavibus</a:t>
            </a:r>
            <a:r>
              <a:rPr lang="en-US" dirty="0" smtClean="0"/>
              <a:t/>
            </a:r>
            <a:br>
              <a:rPr lang="en-US" dirty="0" smtClean="0"/>
            </a:br>
            <a:r>
              <a:rPr lang="en-US" b="1" i="1" dirty="0" err="1" smtClean="0"/>
              <a:t>consumit</a:t>
            </a:r>
            <a:r>
              <a:rPr lang="en-US" b="1" i="1" dirty="0" smtClean="0"/>
              <a:t> </a:t>
            </a:r>
            <a:r>
              <a:rPr lang="en-US" b="1" i="1" dirty="0" err="1" smtClean="0"/>
              <a:t>horas</a:t>
            </a:r>
            <a:r>
              <a:rPr lang="en-US" b="1" i="1" dirty="0" smtClean="0"/>
              <a:t> et die </a:t>
            </a:r>
            <a:r>
              <a:rPr lang="en-US" b="1" i="1" dirty="0" err="1" smtClean="0"/>
              <a:t>toto</a:t>
            </a:r>
            <a:r>
              <a:rPr lang="en-US" b="1" i="1" dirty="0" smtClean="0"/>
              <a:t> </a:t>
            </a:r>
            <a:r>
              <a:rPr lang="en-US" b="1" i="1" dirty="0" err="1" smtClean="0"/>
              <a:t>sedet</a:t>
            </a:r>
            <a:r>
              <a:rPr lang="en-US" b="1" i="1" dirty="0" smtClean="0"/>
              <a:t>,</a:t>
            </a:r>
            <a:r>
              <a:rPr lang="en-US" dirty="0" smtClean="0"/>
              <a:t/>
            </a:r>
            <a:br>
              <a:rPr lang="en-US" dirty="0" smtClean="0"/>
            </a:br>
            <a:r>
              <a:rPr lang="en-US" b="1" i="1" dirty="0" err="1" smtClean="0"/>
              <a:t>cenaturit</a:t>
            </a:r>
            <a:r>
              <a:rPr lang="en-US" b="1" i="1" dirty="0" smtClean="0"/>
              <a:t> </a:t>
            </a:r>
            <a:r>
              <a:rPr lang="en-US" b="1" i="1" dirty="0" err="1" smtClean="0"/>
              <a:t>Vacerra</a:t>
            </a:r>
            <a:r>
              <a:rPr lang="en-US" b="1" i="1" dirty="0" smtClean="0"/>
              <a:t>, non </a:t>
            </a:r>
            <a:r>
              <a:rPr lang="en-US" b="1" i="1" dirty="0" err="1" smtClean="0"/>
              <a:t>cacaturit</a:t>
            </a:r>
            <a:r>
              <a:rPr lang="en-US" b="1" i="1" dirty="0" smtClean="0"/>
              <a:t>.”</a:t>
            </a:r>
          </a:p>
          <a:p>
            <a:endParaRPr lang="en-US" dirty="0" smtClean="0"/>
          </a:p>
          <a:p>
            <a:r>
              <a:rPr lang="en-US" i="1" dirty="0" smtClean="0"/>
              <a:t>“Why does </a:t>
            </a:r>
            <a:r>
              <a:rPr lang="en-US" i="1" dirty="0" err="1" smtClean="0"/>
              <a:t>Vacerra</a:t>
            </a:r>
            <a:r>
              <a:rPr lang="en-US" i="1" dirty="0" smtClean="0"/>
              <a:t> spend his hours</a:t>
            </a:r>
            <a:br>
              <a:rPr lang="en-US" i="1" dirty="0" smtClean="0"/>
            </a:br>
            <a:r>
              <a:rPr lang="en-US" i="1" dirty="0" smtClean="0"/>
              <a:t>in all the privies, and day-long stoop?</a:t>
            </a:r>
            <a:br>
              <a:rPr lang="en-US" i="1" dirty="0" smtClean="0"/>
            </a:br>
            <a:r>
              <a:rPr lang="en-US" i="1" dirty="0" smtClean="0"/>
              <a:t>He wants a supper, not a poop</a:t>
            </a:r>
            <a:r>
              <a:rPr lang="en-US" i="1" dirty="0" smtClean="0"/>
              <a:t>.</a:t>
            </a:r>
            <a:r>
              <a:rPr lang="en-US" dirty="0" smtClean="0"/>
              <a:t>“</a:t>
            </a:r>
          </a:p>
          <a:p>
            <a:endParaRPr lang="en-US" dirty="0" smtClean="0"/>
          </a:p>
          <a:p>
            <a:endParaRPr lang="en-US" dirty="0" smtClean="0"/>
          </a:p>
          <a:p>
            <a:r>
              <a:rPr lang="en-US" dirty="0" smtClean="0"/>
              <a:t>What does this mean?</a:t>
            </a:r>
          </a:p>
          <a:p>
            <a:endParaRPr lang="en-US" dirty="0" smtClean="0"/>
          </a:p>
          <a:p>
            <a:endParaRPr lang="en-US" dirty="0"/>
          </a:p>
        </p:txBody>
      </p:sp>
      <p:sp>
        <p:nvSpPr>
          <p:cNvPr id="3" name="Title 2"/>
          <p:cNvSpPr>
            <a:spLocks noGrp="1"/>
          </p:cNvSpPr>
          <p:nvPr>
            <p:ph type="title"/>
          </p:nvPr>
        </p:nvSpPr>
        <p:spPr/>
        <p:txBody>
          <a:bodyPr/>
          <a:lstStyle/>
          <a:p>
            <a:r>
              <a:rPr lang="en-US" dirty="0" smtClean="0"/>
              <a:t>A ditty </a:t>
            </a:r>
            <a:r>
              <a:rPr lang="en-US" dirty="0" smtClean="0"/>
              <a:t>by Martial: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checkerboard(across)">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“Why </a:t>
            </a:r>
            <a:r>
              <a:rPr lang="en-US" i="1" dirty="0" smtClean="0"/>
              <a:t>does </a:t>
            </a:r>
            <a:r>
              <a:rPr lang="en-US" i="1" dirty="0" err="1" smtClean="0"/>
              <a:t>Vacerra</a:t>
            </a:r>
            <a:r>
              <a:rPr lang="en-US" i="1" dirty="0" smtClean="0"/>
              <a:t> spend his hours</a:t>
            </a:r>
            <a:br>
              <a:rPr lang="en-US" i="1" dirty="0" smtClean="0"/>
            </a:br>
            <a:r>
              <a:rPr lang="en-US" i="1" dirty="0" smtClean="0"/>
              <a:t>in all the privies, and day-long </a:t>
            </a:r>
            <a:r>
              <a:rPr lang="en-US" i="1" dirty="0" smtClean="0"/>
              <a:t>stoop?</a:t>
            </a:r>
            <a:r>
              <a:rPr lang="en-US" i="1" dirty="0" smtClean="0"/>
              <a:t/>
            </a:r>
            <a:br>
              <a:rPr lang="en-US" i="1" dirty="0" smtClean="0"/>
            </a:br>
            <a:r>
              <a:rPr lang="en-US" i="1" dirty="0" smtClean="0"/>
              <a:t>He wants a supper, not a </a:t>
            </a:r>
            <a:r>
              <a:rPr lang="en-US" i="1" dirty="0" smtClean="0"/>
              <a:t>poop.</a:t>
            </a:r>
            <a:r>
              <a:rPr lang="en-US" dirty="0" smtClean="0"/>
              <a:t>“</a:t>
            </a:r>
          </a:p>
          <a:p>
            <a:endParaRPr lang="en-US" dirty="0" smtClean="0"/>
          </a:p>
          <a:p>
            <a:r>
              <a:rPr lang="en-US" dirty="0" smtClean="0"/>
              <a:t>Things like this tell us:</a:t>
            </a:r>
          </a:p>
          <a:p>
            <a:pPr lvl="1"/>
            <a:r>
              <a:rPr lang="en-US" i="1" dirty="0" smtClean="0"/>
              <a:t>They were comfortable places</a:t>
            </a:r>
          </a:p>
          <a:p>
            <a:pPr lvl="1"/>
            <a:r>
              <a:rPr lang="en-US" i="1" dirty="0" smtClean="0"/>
              <a:t>One </a:t>
            </a:r>
            <a:r>
              <a:rPr lang="en-US" i="1" dirty="0" smtClean="0"/>
              <a:t>might sit and </a:t>
            </a:r>
            <a:r>
              <a:rPr lang="en-US" i="1" dirty="0" smtClean="0"/>
              <a:t>read</a:t>
            </a:r>
          </a:p>
          <a:p>
            <a:pPr lvl="1"/>
            <a:r>
              <a:rPr lang="en-US" i="1" dirty="0" smtClean="0"/>
              <a:t>O</a:t>
            </a:r>
            <a:r>
              <a:rPr lang="en-US" i="1" dirty="0" smtClean="0"/>
              <a:t>r </a:t>
            </a:r>
            <a:r>
              <a:rPr lang="en-US" i="1" dirty="0" smtClean="0"/>
              <a:t>otherwise "amuse oneself </a:t>
            </a:r>
            <a:r>
              <a:rPr lang="en-US" i="1" dirty="0" smtClean="0"/>
              <a:t>sociably" </a:t>
            </a:r>
          </a:p>
          <a:p>
            <a:pPr lvl="1"/>
            <a:r>
              <a:rPr lang="en-US" i="1" dirty="0" smtClean="0"/>
              <a:t>Socialize and hope </a:t>
            </a:r>
            <a:r>
              <a:rPr lang="en-US" i="1" dirty="0" smtClean="0"/>
              <a:t>for [dinner] invitations</a:t>
            </a:r>
            <a:endParaRPr lang="en-US" dirty="0" smtClean="0"/>
          </a:p>
        </p:txBody>
      </p:sp>
      <p:sp>
        <p:nvSpPr>
          <p:cNvPr id="3" name="Title 2"/>
          <p:cNvSpPr>
            <a:spLocks noGrp="1"/>
          </p:cNvSpPr>
          <p:nvPr>
            <p:ph type="title"/>
          </p:nvPr>
        </p:nvSpPr>
        <p:spPr/>
        <p:txBody>
          <a:bodyPr/>
          <a:lstStyle/>
          <a:p>
            <a:r>
              <a:rPr lang="en-US" dirty="0" smtClean="0"/>
              <a:t>A ditty </a:t>
            </a:r>
            <a:r>
              <a:rPr lang="en-US" dirty="0" smtClean="0"/>
              <a:t>by Martial: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Public urinals consisted of buckets, </a:t>
            </a:r>
            <a:r>
              <a:rPr lang="en-US" dirty="0" err="1" smtClean="0"/>
              <a:t>dolia</a:t>
            </a:r>
            <a:r>
              <a:rPr lang="en-US" dirty="0" smtClean="0"/>
              <a:t> </a:t>
            </a:r>
            <a:r>
              <a:rPr lang="en-US" dirty="0" err="1" smtClean="0"/>
              <a:t>curta</a:t>
            </a:r>
            <a:r>
              <a:rPr lang="en-US" dirty="0" smtClean="0"/>
              <a:t>. </a:t>
            </a:r>
            <a:endParaRPr lang="en-US" dirty="0" smtClean="0"/>
          </a:p>
          <a:p>
            <a:pPr lvl="1"/>
            <a:r>
              <a:rPr lang="en-US" dirty="0" smtClean="0"/>
              <a:t>The </a:t>
            </a:r>
            <a:r>
              <a:rPr lang="en-US" dirty="0" smtClean="0"/>
              <a:t>contents were regularly collected and sold to the fullers for cleaning wool, etc. </a:t>
            </a:r>
            <a:endParaRPr lang="en-US" dirty="0" smtClean="0"/>
          </a:p>
          <a:p>
            <a:r>
              <a:rPr lang="en-US" dirty="0" smtClean="0"/>
              <a:t>That's </a:t>
            </a:r>
            <a:r>
              <a:rPr lang="en-US" dirty="0" smtClean="0"/>
              <a:t>where the tax story comes in. </a:t>
            </a:r>
            <a:endParaRPr lang="en-US" dirty="0" smtClean="0"/>
          </a:p>
          <a:p>
            <a:pPr lvl="1"/>
            <a:r>
              <a:rPr lang="en-US" dirty="0" smtClean="0"/>
              <a:t>The </a:t>
            </a:r>
            <a:r>
              <a:rPr lang="en-US" dirty="0" smtClean="0"/>
              <a:t>fullers were the ones who were taxed. </a:t>
            </a:r>
            <a:endParaRPr lang="en-US" dirty="0" smtClean="0"/>
          </a:p>
          <a:p>
            <a:pPr lvl="1"/>
            <a:r>
              <a:rPr lang="en-US" dirty="0" smtClean="0"/>
              <a:t>The </a:t>
            </a:r>
            <a:r>
              <a:rPr lang="en-US" dirty="0" smtClean="0"/>
              <a:t>collectors had public contracts and could be fined if late</a:t>
            </a:r>
            <a:r>
              <a:rPr lang="en-US" dirty="0" smtClean="0"/>
              <a:t>.</a:t>
            </a:r>
          </a:p>
          <a:p>
            <a:r>
              <a:rPr lang="en-US" dirty="0" smtClean="0"/>
              <a:t>FAVORITE STORY!!!</a:t>
            </a:r>
          </a:p>
          <a:p>
            <a:r>
              <a:rPr lang="en-US" dirty="0" smtClean="0"/>
              <a:t>Emperor Vespasian </a:t>
            </a:r>
            <a:r>
              <a:rPr lang="en-US" dirty="0" smtClean="0"/>
              <a:t>(69AD </a:t>
            </a:r>
            <a:r>
              <a:rPr lang="en-US" dirty="0" smtClean="0"/>
              <a:t>to </a:t>
            </a:r>
            <a:r>
              <a:rPr lang="en-US" dirty="0" smtClean="0"/>
              <a:t>79AD)</a:t>
            </a:r>
          </a:p>
          <a:p>
            <a:pPr lvl="1"/>
            <a:endParaRPr lang="en-US" dirty="0"/>
          </a:p>
        </p:txBody>
      </p:sp>
      <p:sp>
        <p:nvSpPr>
          <p:cNvPr id="3" name="Title 2"/>
          <p:cNvSpPr>
            <a:spLocks noGrp="1"/>
          </p:cNvSpPr>
          <p:nvPr>
            <p:ph type="title"/>
          </p:nvPr>
        </p:nvSpPr>
        <p:spPr/>
        <p:txBody>
          <a:bodyPr/>
          <a:lstStyle/>
          <a:p>
            <a:r>
              <a:rPr lang="en-US" dirty="0" smtClean="0"/>
              <a:t>Urine Tax</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distrusted philosophers in general, viewing them as </a:t>
            </a:r>
            <a:r>
              <a:rPr lang="en-US" dirty="0" smtClean="0"/>
              <a:t>unmanly </a:t>
            </a:r>
            <a:r>
              <a:rPr lang="en-US" dirty="0" smtClean="0"/>
              <a:t>complainers who talked too </a:t>
            </a:r>
            <a:r>
              <a:rPr lang="en-US" dirty="0" smtClean="0"/>
              <a:t>much</a:t>
            </a:r>
          </a:p>
          <a:p>
            <a:r>
              <a:rPr lang="en-US" dirty="0" smtClean="0"/>
              <a:t>Much money was spent on public works and the restoration and beautification of Rome: </a:t>
            </a:r>
            <a:endParaRPr lang="en-US" dirty="0" smtClean="0"/>
          </a:p>
          <a:p>
            <a:pPr lvl="2"/>
            <a:r>
              <a:rPr lang="en-US" dirty="0" smtClean="0"/>
              <a:t>a </a:t>
            </a:r>
            <a:r>
              <a:rPr lang="en-US" dirty="0" smtClean="0"/>
              <a:t>new forum, the Temple of Peace, the public baths and the great show piece, </a:t>
            </a:r>
            <a:r>
              <a:rPr lang="en-US" dirty="0" smtClean="0"/>
              <a:t>the</a:t>
            </a:r>
          </a:p>
          <a:p>
            <a:r>
              <a:rPr lang="en-US" dirty="0" smtClean="0"/>
              <a:t>urinals are still named after him (for example, </a:t>
            </a:r>
            <a:r>
              <a:rPr lang="en-US" i="1" dirty="0" err="1" smtClean="0"/>
              <a:t>vespasiano</a:t>
            </a:r>
            <a:r>
              <a:rPr lang="en-US" dirty="0" smtClean="0"/>
              <a:t> in Italian, and </a:t>
            </a:r>
            <a:r>
              <a:rPr lang="en-US" i="1" dirty="0" err="1" smtClean="0"/>
              <a:t>vespasienne</a:t>
            </a:r>
            <a:r>
              <a:rPr lang="en-US" dirty="0" smtClean="0"/>
              <a:t> in </a:t>
            </a:r>
            <a:r>
              <a:rPr lang="en-US" dirty="0" smtClean="0"/>
              <a:t>French</a:t>
            </a:r>
          </a:p>
          <a:p>
            <a:r>
              <a:rPr lang="en-US" dirty="0" smtClean="0"/>
              <a:t>Why?</a:t>
            </a:r>
            <a:endParaRPr lang="en-US" dirty="0"/>
          </a:p>
        </p:txBody>
      </p:sp>
      <p:sp>
        <p:nvSpPr>
          <p:cNvPr id="3" name="Title 2"/>
          <p:cNvSpPr>
            <a:spLocks noGrp="1"/>
          </p:cNvSpPr>
          <p:nvPr>
            <p:ph type="title"/>
          </p:nvPr>
        </p:nvSpPr>
        <p:spPr/>
        <p:txBody>
          <a:bodyPr>
            <a:normAutofit fontScale="90000"/>
          </a:bodyPr>
          <a:lstStyle/>
          <a:p>
            <a:r>
              <a:rPr lang="la-Latn" dirty="0" smtClean="0"/>
              <a:t>Titus Flavius Caesar Vespasianus Augustus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i="1" dirty="0" smtClean="0"/>
              <a:t>“They were so poor they didn’t even have a pot to pee in.”</a:t>
            </a:r>
          </a:p>
          <a:p>
            <a:r>
              <a:rPr lang="en-US" dirty="0" smtClean="0"/>
              <a:t>Hygiene </a:t>
            </a:r>
            <a:r>
              <a:rPr lang="en-US" dirty="0" smtClean="0"/>
              <a:t>in the Roman World was limited to the rich and famous, except for those who could afford the public baths or </a:t>
            </a:r>
            <a:r>
              <a:rPr lang="en-US" dirty="0" err="1" smtClean="0"/>
              <a:t>thermaes</a:t>
            </a:r>
            <a:r>
              <a:rPr lang="en-US" dirty="0" smtClean="0"/>
              <a:t>.</a:t>
            </a:r>
          </a:p>
          <a:p>
            <a:pPr lvl="1"/>
            <a:r>
              <a:rPr lang="en-US" dirty="0" smtClean="0"/>
              <a:t>Running </a:t>
            </a:r>
            <a:r>
              <a:rPr lang="en-US" dirty="0" smtClean="0"/>
              <a:t>water did not reach the poor's tenements from the </a:t>
            </a:r>
            <a:r>
              <a:rPr lang="en-US" dirty="0" smtClean="0"/>
              <a:t>aqueducts. </a:t>
            </a:r>
          </a:p>
          <a:p>
            <a:r>
              <a:rPr lang="en-US" dirty="0" smtClean="0"/>
              <a:t>These </a:t>
            </a:r>
            <a:r>
              <a:rPr lang="en-US" dirty="0" smtClean="0"/>
              <a:t>lesser folks relieved themselves in pots or commodes which were emptied into vats located under staircases and these emptied into cesspools throughout the city. </a:t>
            </a:r>
            <a:endParaRPr lang="en-US" dirty="0"/>
          </a:p>
        </p:txBody>
      </p:sp>
      <p:sp>
        <p:nvSpPr>
          <p:cNvPr id="3" name="Title 2"/>
          <p:cNvSpPr>
            <a:spLocks noGrp="1"/>
          </p:cNvSpPr>
          <p:nvPr>
            <p:ph type="title"/>
          </p:nvPr>
        </p:nvSpPr>
        <p:spPr/>
        <p:txBody>
          <a:bodyPr/>
          <a:lstStyle/>
          <a:p>
            <a:r>
              <a:rPr lang="en-US" dirty="0" smtClean="0"/>
              <a:t>Back to bathrooms and “pots”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1517</TotalTime>
  <Pages>20</Pages>
  <Words>762</Words>
  <Application>Microsoft Office PowerPoint</Application>
  <PresentationFormat>Letter Paper (8.5x11 in)</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To Pee, or Not to Pee?  That is the Question.</vt:lpstr>
      <vt:lpstr>Slide 2</vt:lpstr>
      <vt:lpstr>Roman Hygiene </vt:lpstr>
      <vt:lpstr>How did they wash?</vt:lpstr>
      <vt:lpstr>A ditty by Martial:</vt:lpstr>
      <vt:lpstr>A ditty by Martial:</vt:lpstr>
      <vt:lpstr>Urine Tax</vt:lpstr>
      <vt:lpstr>Titus Flavius Caesar Vespasianus Augustus</vt:lpstr>
      <vt:lpstr>Back to bathrooms and “pots”</vt:lpstr>
      <vt:lpstr>The element, Plumbunium</vt:lpstr>
      <vt:lpstr>Tools of the Trade</vt:lpstr>
      <vt:lpstr>The Bath!</vt:lpstr>
      <vt:lpstr>The Problem of Thieves</vt:lpstr>
      <vt:lpstr>So what to do?</vt:lpstr>
      <vt:lpstr>So what to do?</vt:lpstr>
      <vt:lpstr>Next 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BCE-CE De nobis fabula narratur</dc:title>
  <dc:creator>The WSC Campus Network</dc:creator>
  <cp:lastModifiedBy>MAC</cp:lastModifiedBy>
  <cp:revision>33</cp:revision>
  <cp:lastPrinted>1999-09-29T11:02:44Z</cp:lastPrinted>
  <dcterms:created xsi:type="dcterms:W3CDTF">1997-09-26T15:41:18Z</dcterms:created>
  <dcterms:modified xsi:type="dcterms:W3CDTF">2014-03-05T16:08:56Z</dcterms:modified>
</cp:coreProperties>
</file>