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handoutMasterIdLst>
    <p:handoutMasterId r:id="rId18"/>
  </p:handoutMasterIdLst>
  <p:sldIdLst>
    <p:sldId id="277" r:id="rId2"/>
    <p:sldId id="278" r:id="rId3"/>
    <p:sldId id="281" r:id="rId4"/>
    <p:sldId id="321" r:id="rId5"/>
    <p:sldId id="322" r:id="rId6"/>
    <p:sldId id="314" r:id="rId7"/>
    <p:sldId id="316" r:id="rId8"/>
    <p:sldId id="317" r:id="rId9"/>
    <p:sldId id="318" r:id="rId10"/>
    <p:sldId id="319" r:id="rId11"/>
    <p:sldId id="320" r:id="rId12"/>
    <p:sldId id="323" r:id="rId13"/>
    <p:sldId id="324" r:id="rId14"/>
    <p:sldId id="325" r:id="rId15"/>
    <p:sldId id="327" r:id="rId16"/>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4" d="100"/>
          <a:sy n="84" d="100"/>
        </p:scale>
        <p:origin x="-9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D7229E01-A540-435C-9532-EEF8F3647F6E}" type="slidenum">
              <a:rPr lang="en-US" sz="1400"/>
              <a:pPr algn="r"/>
              <a:t>‹#›</a:t>
            </a:fld>
            <a:endParaRPr lang="en-US" sz="14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8" tIns="44450" rIns="90488" bIns="44450" anchor="ctr">
            <a:spAutoFit/>
          </a:bodyPr>
          <a:lstStyle/>
          <a:p>
            <a:pPr algn="r"/>
            <a:fld id="{C7EF3515-D64C-4150-84D6-C92ACEF475AE}" type="slidenum">
              <a:rPr lang="en-US" sz="1400"/>
              <a:pPr algn="r"/>
              <a:t>‹#›</a:t>
            </a:fld>
            <a:endParaRPr 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4CBEAF9-9E58-4CC8-A6FF-6DD8A58DEEA4}" type="datetimeFigureOut">
              <a:rPr lang="en-US" smtClean="0"/>
              <a:pPr/>
              <a:t>2/26/2014</a:t>
            </a:fld>
            <a:endParaRPr lang="en-US"/>
          </a:p>
        </p:txBody>
      </p:sp>
      <p:sp>
        <p:nvSpPr>
          <p:cNvPr id="16" name="Slide Number Placeholder 15"/>
          <p:cNvSpPr>
            <a:spLocks noGrp="1"/>
          </p:cNvSpPr>
          <p:nvPr>
            <p:ph type="sldNum" sz="quarter" idx="11"/>
          </p:nvPr>
        </p:nvSpPr>
        <p:spPr/>
        <p:txBody>
          <a:bodyPr/>
          <a:lstStyle/>
          <a:p>
            <a:fld id="{CA15C064-DD44-4CAC-873E-2D1F54821676}" type="slidenum">
              <a:rPr kumimoji="0" lang="en-US" smtClean="0"/>
              <a:pPr/>
              <a:t>‹#›</a:t>
            </a:fld>
            <a:endParaRPr kumimoji="0" lang="en-US" dirty="0"/>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4CBEAF9-9E58-4CC8-A6FF-6DD8A58DEEA4}" type="datetimeFigureOut">
              <a:rPr lang="en-US" smtClean="0"/>
              <a:pPr/>
              <a:t>2/26/2014</a:t>
            </a:fld>
            <a:endParaRPr lang="en-US"/>
          </a:p>
        </p:txBody>
      </p:sp>
      <p:sp>
        <p:nvSpPr>
          <p:cNvPr id="15" name="Slide Number Placeholder 14"/>
          <p:cNvSpPr>
            <a:spLocks noGrp="1"/>
          </p:cNvSpPr>
          <p:nvPr>
            <p:ph type="sldNum" sz="quarter" idx="15"/>
          </p:nvPr>
        </p:nvSpPr>
        <p:spPr/>
        <p:txBody>
          <a:bodyPr/>
          <a:lstStyle>
            <a:lvl1pPr algn="ctr">
              <a:defRPr/>
            </a:lvl1pPr>
          </a:lstStyle>
          <a:p>
            <a:fld id="{CA15C064-DD44-4CAC-873E-2D1F54821676}" type="slidenum">
              <a:rPr kumimoji="0" lang="en-US" smtClean="0"/>
              <a:pPr/>
              <a:t>‹#›</a:t>
            </a:fld>
            <a:endParaRPr kumimoji="0" lang="en-US" dirty="0"/>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BEAF9-9E58-4CC8-A6FF-6DD8A58DEEA4}" type="datetimeFigureOut">
              <a:rPr lang="en-US" smtClean="0"/>
              <a:pPr/>
              <a:t>2/26/2014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CBEAF9-9E58-4CC8-A6FF-6DD8A58DEEA4}" type="datetimeFigureOut">
              <a:rPr lang="en-US" smtClean="0"/>
              <a:pPr/>
              <a:t>2/26/2014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74CBEAF9-9E58-4CC8-A6FF-6DD8A58DEEA4}" type="datetimeFigureOut">
              <a:rPr lang="en-US" smtClean="0"/>
              <a:pPr/>
              <a:t>2/26/2014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2/26/2014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EAF9-9E58-4CC8-A6FF-6DD8A58DEEA4}" type="datetimeFigureOut">
              <a:rPr lang="en-US" smtClean="0"/>
              <a:pPr/>
              <a:t>2/26/2014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4CBEAF9-9E58-4CC8-A6FF-6DD8A58DEEA4}" type="datetimeFigureOut">
              <a:rPr lang="en-US" smtClean="0"/>
              <a:pPr/>
              <a:t>2/26/2014</a:t>
            </a:fld>
            <a:endParaRPr lang="en-US"/>
          </a:p>
        </p:txBody>
      </p:sp>
      <p:sp>
        <p:nvSpPr>
          <p:cNvPr id="9" name="Slide Number Placeholder 8"/>
          <p:cNvSpPr>
            <a:spLocks noGrp="1"/>
          </p:cNvSpPr>
          <p:nvPr>
            <p:ph type="sldNum" sz="quarter" idx="15"/>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4CBEAF9-9E58-4CC8-A6FF-6DD8A58DEEA4}" type="datetimeFigureOut">
              <a:rPr lang="en-US" smtClean="0"/>
              <a:pPr/>
              <a:t>2/26/2014</a:t>
            </a:fld>
            <a:endParaRPr lang="en-US"/>
          </a:p>
        </p:txBody>
      </p:sp>
      <p:sp>
        <p:nvSpPr>
          <p:cNvPr id="9" name="Slide Number Placeholder 8"/>
          <p:cNvSpPr>
            <a:spLocks noGrp="1"/>
          </p:cNvSpPr>
          <p:nvPr>
            <p:ph type="sldNum" sz="quarter" idx="11"/>
          </p:nvPr>
        </p:nvSpPr>
        <p:spPr/>
        <p:txBody>
          <a:bodyPr/>
          <a:lstStyle/>
          <a:p>
            <a:fld id="{CA15C064-DD44-4CAC-873E-2D1F54821676}"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fld id="{74CBEAF9-9E58-4CC8-A6FF-6DD8A58DEEA4}" type="datetimeFigureOut">
              <a:rPr lang="en-US" smtClean="0"/>
              <a:pPr algn="l" eaLnBrk="1" latinLnBrk="0" hangingPunct="1"/>
              <a:t>2/26/2014</a:t>
            </a:fld>
            <a:endParaRPr lang="en-US" dirty="0">
              <a:solidFill>
                <a:schemeClr val="accent1">
                  <a:shade val="75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endParaRPr kumimoji="0" lang="en-US" dirty="0">
              <a:solidFill>
                <a:schemeClr val="accent1">
                  <a:shade val="75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Daily Life in Ancient Rome w/ Mr. C</a:t>
            </a:r>
            <a:endParaRPr lang="en-US" dirty="0"/>
          </a:p>
        </p:txBody>
      </p:sp>
      <p:sp>
        <p:nvSpPr>
          <p:cNvPr id="2" name="Title 1"/>
          <p:cNvSpPr>
            <a:spLocks noGrp="1"/>
          </p:cNvSpPr>
          <p:nvPr>
            <p:ph type="ctrTitle"/>
          </p:nvPr>
        </p:nvSpPr>
        <p:spPr/>
        <p:txBody>
          <a:bodyPr/>
          <a:lstStyle/>
          <a:p>
            <a:r>
              <a:rPr lang="en-US" dirty="0" smtClean="0"/>
              <a:t>Dormice, Sea Urchins, or Sow Udders?</a:t>
            </a:r>
            <a:endParaRPr lang="en-US" dirty="0"/>
          </a:p>
        </p:txBody>
      </p:sp>
      <p:pic>
        <p:nvPicPr>
          <p:cNvPr id="4" name="Picture 3" descr="Dormouse.jpg"/>
          <p:cNvPicPr>
            <a:picLocks noChangeAspect="1"/>
          </p:cNvPicPr>
          <p:nvPr/>
        </p:nvPicPr>
        <p:blipFill>
          <a:blip r:embed="rId2" cstate="print"/>
          <a:stretch>
            <a:fillRect/>
          </a:stretch>
        </p:blipFill>
        <p:spPr>
          <a:xfrm>
            <a:off x="0" y="4522660"/>
            <a:ext cx="3505200" cy="2335340"/>
          </a:xfrm>
          <a:prstGeom prst="rect">
            <a:avLst/>
          </a:prstGeom>
        </p:spPr>
      </p:pic>
      <p:pic>
        <p:nvPicPr>
          <p:cNvPr id="5" name="Picture 4" descr="sow udders.jpg"/>
          <p:cNvPicPr>
            <a:picLocks noChangeAspect="1"/>
          </p:cNvPicPr>
          <p:nvPr/>
        </p:nvPicPr>
        <p:blipFill>
          <a:blip r:embed="rId3" cstate="print"/>
          <a:stretch>
            <a:fillRect/>
          </a:stretch>
        </p:blipFill>
        <p:spPr>
          <a:xfrm>
            <a:off x="5943600" y="4457700"/>
            <a:ext cx="3200400" cy="2400300"/>
          </a:xfrm>
          <a:prstGeom prst="rect">
            <a:avLst/>
          </a:prstGeom>
        </p:spPr>
      </p:pic>
      <p:pic>
        <p:nvPicPr>
          <p:cNvPr id="6" name="Picture 5" descr="Sea Urchin.jpg"/>
          <p:cNvPicPr>
            <a:picLocks noChangeAspect="1"/>
          </p:cNvPicPr>
          <p:nvPr/>
        </p:nvPicPr>
        <p:blipFill>
          <a:blip r:embed="rId4" cstate="print"/>
          <a:stretch>
            <a:fillRect/>
          </a:stretch>
        </p:blipFill>
        <p:spPr>
          <a:xfrm>
            <a:off x="2895600" y="4104227"/>
            <a:ext cx="3048000" cy="2753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believed that during the Roman Republic most women and the poor ate sitting on chairs, while upper class males reclined on their sides on couches along three sides of a cloth-covered table (</a:t>
            </a:r>
            <a:r>
              <a:rPr lang="en-US" i="1" dirty="0" err="1" smtClean="0"/>
              <a:t>mensa</a:t>
            </a:r>
            <a:r>
              <a:rPr lang="en-US" dirty="0" smtClean="0"/>
              <a:t>). </a:t>
            </a:r>
            <a:endParaRPr lang="en-US" dirty="0" smtClean="0"/>
          </a:p>
          <a:p>
            <a:r>
              <a:rPr lang="en-US" dirty="0" smtClean="0"/>
              <a:t>The </a:t>
            </a:r>
            <a:r>
              <a:rPr lang="en-US" dirty="0" smtClean="0"/>
              <a:t>3-sided arrangement is called the </a:t>
            </a:r>
            <a:r>
              <a:rPr lang="en-US" i="1" dirty="0" err="1" smtClean="0"/>
              <a:t>triclinium</a:t>
            </a:r>
            <a:r>
              <a:rPr lang="en-US" dirty="0" smtClean="0"/>
              <a:t>. Banquets might last for hours, eating and watching or listening to entertainers, so being able to stretch out without shoes, and relax must have enhanced the experience. Since there were no forks, diners would not have had to worry about coordinating eating utensils in each hand.</a:t>
            </a:r>
            <a:endParaRPr lang="en-US" dirty="0"/>
          </a:p>
        </p:txBody>
      </p:sp>
      <p:sp>
        <p:nvSpPr>
          <p:cNvPr id="3" name="Title 2"/>
          <p:cNvSpPr>
            <a:spLocks noGrp="1"/>
          </p:cNvSpPr>
          <p:nvPr>
            <p:ph type="title"/>
          </p:nvPr>
        </p:nvSpPr>
        <p:spPr/>
        <p:txBody>
          <a:bodyPr/>
          <a:lstStyle/>
          <a:p>
            <a:r>
              <a:rPr lang="en-US" dirty="0" smtClean="0"/>
              <a:t>Table Manners? Try Couch Manners!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believed that during the Roman Republic most women and the poor ate sitting on chairs, while upper class males reclined on their sides on couches along three sides of a cloth-covered table (</a:t>
            </a:r>
            <a:r>
              <a:rPr lang="en-US" i="1" dirty="0" err="1" smtClean="0"/>
              <a:t>mensa</a:t>
            </a:r>
            <a:r>
              <a:rPr lang="en-US" dirty="0" smtClean="0"/>
              <a:t>). </a:t>
            </a:r>
            <a:endParaRPr lang="en-US" dirty="0" smtClean="0"/>
          </a:p>
          <a:p>
            <a:r>
              <a:rPr lang="en-US" dirty="0" smtClean="0"/>
              <a:t>The </a:t>
            </a:r>
            <a:r>
              <a:rPr lang="en-US" dirty="0" smtClean="0"/>
              <a:t>3-sided arrangement is called the </a:t>
            </a:r>
            <a:r>
              <a:rPr lang="en-US" i="1" dirty="0" err="1" smtClean="0"/>
              <a:t>triclinium</a:t>
            </a:r>
            <a:r>
              <a:rPr lang="en-US" dirty="0" smtClean="0"/>
              <a:t>. Banquets might last for hours, eating and watching or listening to entertainers, so being able to stretch out without shoes, and relax must have enhanced the experience. Since there were no forks, diners would not have had to worry about coordinating eating utensils in each hand.</a:t>
            </a:r>
            <a:endParaRPr lang="en-US" dirty="0"/>
          </a:p>
        </p:txBody>
      </p:sp>
      <p:sp>
        <p:nvSpPr>
          <p:cNvPr id="3" name="Title 2"/>
          <p:cNvSpPr>
            <a:spLocks noGrp="1"/>
          </p:cNvSpPr>
          <p:nvPr>
            <p:ph type="title"/>
          </p:nvPr>
        </p:nvSpPr>
        <p:spPr/>
        <p:txBody>
          <a:bodyPr/>
          <a:lstStyle/>
          <a:p>
            <a:r>
              <a:rPr lang="en-US" dirty="0" smtClean="0"/>
              <a:t>Table Manners? Try Couch Manners!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clinium.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r>
              <a:rPr lang="en-US" dirty="0" err="1" smtClean="0"/>
              <a:t>Triclinium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clinium2.jpg"/>
          <p:cNvPicPr>
            <a:picLocks noGrp="1" noChangeAspect="1"/>
          </p:cNvPicPr>
          <p:nvPr>
            <p:ph idx="1"/>
          </p:nvPr>
        </p:nvPicPr>
        <p:blipFill>
          <a:blip r:embed="rId2" cstate="print"/>
          <a:stretch>
            <a:fillRect/>
          </a:stretch>
        </p:blipFill>
        <p:spPr>
          <a:xfrm>
            <a:off x="1524000" y="1524000"/>
            <a:ext cx="6096000" cy="4572000"/>
          </a:xfrm>
        </p:spPr>
      </p:pic>
      <p:sp>
        <p:nvSpPr>
          <p:cNvPr id="3" name="Title 2"/>
          <p:cNvSpPr>
            <a:spLocks noGrp="1"/>
          </p:cNvSpPr>
          <p:nvPr>
            <p:ph type="title"/>
          </p:nvPr>
        </p:nvSpPr>
        <p:spPr/>
        <p:txBody>
          <a:bodyPr/>
          <a:lstStyle/>
          <a:p>
            <a:r>
              <a:rPr lang="en-US" dirty="0" err="1" smtClean="0"/>
              <a:t>Triclinium</a:t>
            </a:r>
            <a:r>
              <a:rPr lang="en-US" dirty="0" smtClean="0"/>
              <a:t> 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It was VERY popular to record what was served at meals and include recipes when possible.</a:t>
            </a:r>
          </a:p>
          <a:p>
            <a:r>
              <a:rPr lang="en-US" dirty="0" smtClean="0"/>
              <a:t>My favorite?</a:t>
            </a:r>
          </a:p>
          <a:p>
            <a:pPr lvl="1"/>
            <a:r>
              <a:rPr lang="en-US" dirty="0" smtClean="0"/>
              <a:t>HONEYED MUSHROOMS</a:t>
            </a:r>
          </a:p>
          <a:p>
            <a:pPr lvl="1"/>
            <a:r>
              <a:rPr lang="en-US" dirty="0" smtClean="0"/>
              <a:t>Ingredients</a:t>
            </a:r>
            <a:r>
              <a:rPr lang="en-US" dirty="0" smtClean="0"/>
              <a:t>: 25g dried mushrooms 2 tbsp red wine vinegar pinch of salt 1 tbsp clear honey sea salt to </a:t>
            </a:r>
            <a:r>
              <a:rPr lang="en-US" dirty="0" smtClean="0"/>
              <a:t>taste.</a:t>
            </a:r>
          </a:p>
          <a:p>
            <a:pPr lvl="1"/>
            <a:r>
              <a:rPr lang="en-US" dirty="0" smtClean="0"/>
              <a:t>Method</a:t>
            </a:r>
            <a:r>
              <a:rPr lang="en-US" dirty="0" smtClean="0"/>
              <a:t>: Place the mushrooms in a bowl and cover with boiling water, allowing them to soak for an hour. Pour this mixture into a saucepan, add the honey and vinegar and bring to the boil. Cover and simmer for half an hour. Season with salt and serve. This mushroom mixture goes particularly well with game. </a:t>
            </a:r>
          </a:p>
          <a:p>
            <a:pPr lvl="1"/>
            <a:r>
              <a:rPr lang="en-US" dirty="0" smtClean="0"/>
              <a:t>See Handout on Website</a:t>
            </a:r>
          </a:p>
          <a:p>
            <a:endParaRPr lang="en-US" dirty="0" smtClean="0"/>
          </a:p>
          <a:p>
            <a:endParaRPr lang="en-US" dirty="0"/>
          </a:p>
        </p:txBody>
      </p:sp>
      <p:sp>
        <p:nvSpPr>
          <p:cNvPr id="3" name="Title 2"/>
          <p:cNvSpPr>
            <a:spLocks noGrp="1"/>
          </p:cNvSpPr>
          <p:nvPr>
            <p:ph type="title"/>
          </p:nvPr>
        </p:nvSpPr>
        <p:spPr/>
        <p:txBody>
          <a:bodyPr/>
          <a:lstStyle/>
          <a:p>
            <a:r>
              <a:rPr lang="en-US" dirty="0" smtClean="0"/>
              <a:t>How do we know all this?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trike="sngStrike" dirty="0" smtClean="0"/>
              <a:t>Food</a:t>
            </a:r>
          </a:p>
          <a:p>
            <a:r>
              <a:rPr lang="en-US" dirty="0" smtClean="0"/>
              <a:t>Bathrooms</a:t>
            </a:r>
          </a:p>
          <a:p>
            <a:r>
              <a:rPr lang="en-US" dirty="0" smtClean="0"/>
              <a:t>City Life</a:t>
            </a:r>
          </a:p>
          <a:p>
            <a:r>
              <a:rPr lang="en-US" dirty="0" smtClean="0"/>
              <a:t>Religion</a:t>
            </a:r>
          </a:p>
          <a:p>
            <a:r>
              <a:rPr lang="en-US" dirty="0" smtClean="0"/>
              <a:t>Women</a:t>
            </a:r>
          </a:p>
          <a:p>
            <a:r>
              <a:rPr lang="en-US" dirty="0" smtClean="0"/>
              <a:t>War</a:t>
            </a:r>
          </a:p>
          <a:p>
            <a:r>
              <a:rPr lang="en-US" dirty="0" smtClean="0"/>
              <a:t>Home Life</a:t>
            </a:r>
          </a:p>
          <a:p>
            <a:r>
              <a:rPr lang="en-US" dirty="0" smtClean="0"/>
              <a:t>Y mucho, mucho </a:t>
            </a:r>
            <a:r>
              <a:rPr lang="en-US" dirty="0" err="1" smtClean="0"/>
              <a:t>mas</a:t>
            </a:r>
            <a:r>
              <a:rPr lang="en-US" dirty="0" smtClean="0"/>
              <a:t>!</a:t>
            </a:r>
            <a:endParaRPr lang="en-US" dirty="0"/>
          </a:p>
        </p:txBody>
      </p:sp>
      <p:sp>
        <p:nvSpPr>
          <p:cNvPr id="3" name="Title 2"/>
          <p:cNvSpPr>
            <a:spLocks noGrp="1"/>
          </p:cNvSpPr>
          <p:nvPr>
            <p:ph type="title"/>
          </p:nvPr>
        </p:nvSpPr>
        <p:spPr/>
        <p:txBody>
          <a:bodyPr/>
          <a:lstStyle/>
          <a:p>
            <a:r>
              <a:rPr lang="en-US" dirty="0" smtClean="0"/>
              <a:t>Next Time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ecemap4g.jpg"/>
          <p:cNvPicPr>
            <a:picLocks noGrp="1" noChangeAspect="1"/>
          </p:cNvPicPr>
          <p:nvPr>
            <p:ph idx="1"/>
          </p:nvPr>
        </p:nvPicPr>
        <p:blipFill>
          <a:blip r:embed="rId2" cstate="print"/>
          <a:stretch>
            <a:fillRect/>
          </a:stretch>
        </p:blipFill>
        <p:spPr>
          <a:xfrm>
            <a:off x="0" y="0"/>
            <a:ext cx="9144000" cy="6883842"/>
          </a:xfrm>
        </p:spPr>
      </p:pic>
      <p:sp>
        <p:nvSpPr>
          <p:cNvPr id="2" name="Title 1"/>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The 7 Hills of Rome</a:t>
            </a:r>
            <a:endParaRPr lang="en-US" dirty="0"/>
          </a:p>
        </p:txBody>
      </p:sp>
      <p:pic>
        <p:nvPicPr>
          <p:cNvPr id="4" name="Picture 3" descr="rome.jpg"/>
          <p:cNvPicPr>
            <a:picLocks noChangeAspect="1"/>
          </p:cNvPicPr>
          <p:nvPr/>
        </p:nvPicPr>
        <p:blipFill>
          <a:blip r:embed="rId2" cstate="print"/>
          <a:stretch>
            <a:fillRect/>
          </a:stretch>
        </p:blipFill>
        <p:spPr>
          <a:xfrm>
            <a:off x="762000" y="138112"/>
            <a:ext cx="7620000" cy="6581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Romans did not eat huge meals.</a:t>
            </a:r>
          </a:p>
          <a:p>
            <a:endParaRPr lang="en-US" dirty="0" smtClean="0"/>
          </a:p>
          <a:p>
            <a:r>
              <a:rPr lang="en-US" dirty="0" smtClean="0"/>
              <a:t>Their main food was pottage. Pottage is a kind of thick stew made from wheat, millet or corn. Sometimes they would add cooked meat, offal or a sauce made out of wine.</a:t>
            </a:r>
          </a:p>
          <a:p>
            <a:endParaRPr lang="en-US" dirty="0" smtClean="0"/>
          </a:p>
          <a:p>
            <a:r>
              <a:rPr lang="en-US" dirty="0" smtClean="0"/>
              <a:t>Food for the common people consisted of wheat or barley, olive </a:t>
            </a:r>
            <a:r>
              <a:rPr lang="en-US" dirty="0" smtClean="0"/>
              <a:t>oil, a </a:t>
            </a:r>
            <a:r>
              <a:rPr lang="en-US" dirty="0" smtClean="0"/>
              <a:t>little fish, wine, home grown vegetables, and if they were lucky enough to own a goat or cow or chickens, cheese and a few eggs.</a:t>
            </a:r>
            <a:endParaRPr lang="en-US" dirty="0"/>
          </a:p>
        </p:txBody>
      </p:sp>
      <p:sp>
        <p:nvSpPr>
          <p:cNvPr id="3" name="Title 2"/>
          <p:cNvSpPr>
            <a:spLocks noGrp="1"/>
          </p:cNvSpPr>
          <p:nvPr>
            <p:ph type="title"/>
          </p:nvPr>
        </p:nvSpPr>
        <p:spPr/>
        <p:txBody>
          <a:bodyPr/>
          <a:lstStyle/>
          <a:p>
            <a:r>
              <a:rPr lang="en-US" dirty="0" smtClean="0"/>
              <a:t>The NORMAL Roman Meal</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As the Republic grew and </a:t>
            </a:r>
            <a:r>
              <a:rPr lang="en-US" dirty="0" smtClean="0"/>
              <a:t>expanded, </a:t>
            </a:r>
            <a:r>
              <a:rPr lang="en-US" dirty="0" smtClean="0"/>
              <a:t>the Romans came into contact with food from other countries. They used herbs and spices to </a:t>
            </a:r>
            <a:r>
              <a:rPr lang="en-US" dirty="0" smtClean="0"/>
              <a:t>flavor </a:t>
            </a:r>
            <a:r>
              <a:rPr lang="en-US" dirty="0" smtClean="0"/>
              <a:t>their food and began eating more fish, especially shell fish.</a:t>
            </a:r>
          </a:p>
          <a:p>
            <a:endParaRPr lang="en-US" dirty="0" smtClean="0"/>
          </a:p>
          <a:p>
            <a:r>
              <a:rPr lang="en-US" dirty="0" smtClean="0"/>
              <a:t>Vegetables were plentiful and most of the Roman's recipes included vegetables. They also ate a lot of fruit, especially grapes, and made wine.</a:t>
            </a:r>
          </a:p>
          <a:p>
            <a:endParaRPr lang="en-US" dirty="0" smtClean="0"/>
          </a:p>
          <a:p>
            <a:r>
              <a:rPr lang="en-US" dirty="0" smtClean="0"/>
              <a:t>The Romans ate their food with their fingers. They used knives made from antlers, wood or bronze with an iron blade to cut their food. They also had spoons made from bronze, silver and bone which they used to eat eggs, shellfish and liquids.</a:t>
            </a:r>
            <a:endParaRPr lang="en-US" dirty="0"/>
          </a:p>
        </p:txBody>
      </p:sp>
      <p:sp>
        <p:nvSpPr>
          <p:cNvPr id="3" name="Title 2"/>
          <p:cNvSpPr>
            <a:spLocks noGrp="1"/>
          </p:cNvSpPr>
          <p:nvPr>
            <p:ph type="title"/>
          </p:nvPr>
        </p:nvSpPr>
        <p:spPr/>
        <p:txBody>
          <a:bodyPr/>
          <a:lstStyle/>
          <a:p>
            <a:r>
              <a:rPr lang="en-US" dirty="0" smtClean="0"/>
              <a:t>The NORMAL Roman Meal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During the Roman Republic, </a:t>
            </a:r>
            <a:r>
              <a:rPr lang="en-US" dirty="0" smtClean="0"/>
              <a:t>there </a:t>
            </a:r>
            <a:r>
              <a:rPr lang="en-US" dirty="0" smtClean="0"/>
              <a:t>were </a:t>
            </a:r>
            <a:r>
              <a:rPr lang="en-US" i="1" dirty="0" err="1" smtClean="0"/>
              <a:t>Sumtuariae</a:t>
            </a:r>
            <a:r>
              <a:rPr lang="en-US" i="1" dirty="0" smtClean="0"/>
              <a:t> </a:t>
            </a:r>
            <a:r>
              <a:rPr lang="en-US" i="1" dirty="0" err="1" smtClean="0"/>
              <a:t>Leges</a:t>
            </a:r>
            <a:r>
              <a:rPr lang="en-US" dirty="0" smtClean="0"/>
              <a:t> ('sumptuary laws') designed to limit extravagance, including the amount spent on a given meal, which directly impacted how much wealthy Romans could eat at their meals. </a:t>
            </a:r>
            <a:endParaRPr lang="en-US" dirty="0" smtClean="0"/>
          </a:p>
          <a:p>
            <a:r>
              <a:rPr lang="en-US" dirty="0" smtClean="0"/>
              <a:t>By </a:t>
            </a:r>
            <a:r>
              <a:rPr lang="en-US" dirty="0" smtClean="0"/>
              <a:t>the Imperial period such laws were no longer in force.</a:t>
            </a:r>
            <a:endParaRPr lang="en-US" dirty="0"/>
          </a:p>
        </p:txBody>
      </p:sp>
      <p:sp>
        <p:nvSpPr>
          <p:cNvPr id="3" name="Title 2"/>
          <p:cNvSpPr>
            <a:spLocks noGrp="1"/>
          </p:cNvSpPr>
          <p:nvPr>
            <p:ph type="title"/>
          </p:nvPr>
        </p:nvSpPr>
        <p:spPr/>
        <p:txBody>
          <a:bodyPr/>
          <a:lstStyle/>
          <a:p>
            <a:r>
              <a:rPr lang="en-US" dirty="0" smtClean="0"/>
              <a:t>Food, Glorious Food!!!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Poor </a:t>
            </a:r>
            <a:r>
              <a:rPr lang="en-US" dirty="0" smtClean="0"/>
              <a:t>Romans </a:t>
            </a:r>
            <a:r>
              <a:rPr lang="en-US" dirty="0" smtClean="0"/>
              <a:t>continued to </a:t>
            </a:r>
            <a:r>
              <a:rPr lang="en-US" dirty="0" smtClean="0"/>
              <a:t>eat mostly cereal grain, at all meals, as porridge or </a:t>
            </a:r>
            <a:r>
              <a:rPr lang="en-US" dirty="0" smtClean="0"/>
              <a:t>bread.</a:t>
            </a:r>
          </a:p>
          <a:p>
            <a:r>
              <a:rPr lang="en-US" dirty="0" smtClean="0"/>
              <a:t>Women </a:t>
            </a:r>
            <a:r>
              <a:rPr lang="en-US" dirty="0" smtClean="0"/>
              <a:t>engaged in a daily grain-to-flour grinding. </a:t>
            </a:r>
            <a:endParaRPr lang="en-US" dirty="0" smtClean="0"/>
          </a:p>
          <a:p>
            <a:r>
              <a:rPr lang="en-US" dirty="0" smtClean="0"/>
              <a:t>They </a:t>
            </a:r>
            <a:r>
              <a:rPr lang="en-US" dirty="0" smtClean="0"/>
              <a:t>placed the hard kernels between a concave stone and a smaller one serving as a roller. </a:t>
            </a:r>
            <a:endParaRPr lang="en-US" dirty="0" smtClean="0"/>
          </a:p>
          <a:p>
            <a:pPr lvl="1"/>
            <a:r>
              <a:rPr lang="en-US" dirty="0" smtClean="0"/>
              <a:t>This </a:t>
            </a:r>
            <a:r>
              <a:rPr lang="en-US" dirty="0" smtClean="0"/>
              <a:t>was called </a:t>
            </a:r>
            <a:r>
              <a:rPr lang="en-US" dirty="0" err="1" smtClean="0"/>
              <a:t>called</a:t>
            </a:r>
            <a:r>
              <a:rPr lang="en-US" dirty="0" smtClean="0"/>
              <a:t> a "thrusting mill." Later, they sometimes used a mortar and pestle</a:t>
            </a:r>
            <a:r>
              <a:rPr lang="en-US" dirty="0" smtClean="0"/>
              <a:t>.</a:t>
            </a:r>
          </a:p>
          <a:p>
            <a:r>
              <a:rPr lang="en-US" dirty="0" smtClean="0"/>
              <a:t>For rich Romans… </a:t>
            </a:r>
            <a:endParaRPr lang="en-US" dirty="0"/>
          </a:p>
        </p:txBody>
      </p:sp>
      <p:sp>
        <p:nvSpPr>
          <p:cNvPr id="3" name="Title 2"/>
          <p:cNvSpPr>
            <a:spLocks noGrp="1"/>
          </p:cNvSpPr>
          <p:nvPr>
            <p:ph type="title"/>
          </p:nvPr>
        </p:nvSpPr>
        <p:spPr/>
        <p:txBody>
          <a:bodyPr/>
          <a:lstStyle/>
          <a:p>
            <a:r>
              <a:rPr lang="en-US" dirty="0" smtClean="0"/>
              <a:t>Food, Republic Style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those who could afford it, breakfast (</a:t>
            </a:r>
            <a:r>
              <a:rPr lang="en-US" i="1" dirty="0" err="1" smtClean="0"/>
              <a:t>jentaculum</a:t>
            </a:r>
            <a:r>
              <a:rPr lang="en-US" dirty="0" smtClean="0"/>
              <a:t>), eaten very early, would consist of salted bread, milk or wine, and perhaps dried fruit, eggs or cheese. </a:t>
            </a:r>
            <a:endParaRPr lang="en-US" dirty="0" smtClean="0"/>
          </a:p>
          <a:p>
            <a:r>
              <a:rPr lang="en-US" dirty="0" smtClean="0"/>
              <a:t>It </a:t>
            </a:r>
            <a:r>
              <a:rPr lang="en-US" dirty="0" smtClean="0"/>
              <a:t>was not always eaten. The Roman lunch (</a:t>
            </a:r>
            <a:r>
              <a:rPr lang="en-US" i="1" dirty="0" err="1" smtClean="0"/>
              <a:t>cibus</a:t>
            </a:r>
            <a:r>
              <a:rPr lang="en-US" i="1" dirty="0" smtClean="0"/>
              <a:t> </a:t>
            </a:r>
            <a:r>
              <a:rPr lang="en-US" i="1" dirty="0" err="1" smtClean="0"/>
              <a:t>meridianus</a:t>
            </a:r>
            <a:r>
              <a:rPr lang="en-US" dirty="0" smtClean="0"/>
              <a:t> or </a:t>
            </a:r>
            <a:r>
              <a:rPr lang="en-US" i="1" dirty="0" err="1" smtClean="0"/>
              <a:t>prandium</a:t>
            </a:r>
            <a:r>
              <a:rPr lang="en-US" dirty="0" smtClean="0"/>
              <a:t>), a quick meal, eaten around noon could include salted bread or be more elaborate with fruit, salad, eggs, meat or fish, vegetable, and cheese.</a:t>
            </a:r>
            <a:endParaRPr lang="en-US" dirty="0"/>
          </a:p>
        </p:txBody>
      </p:sp>
      <p:sp>
        <p:nvSpPr>
          <p:cNvPr id="3" name="Title 2"/>
          <p:cNvSpPr>
            <a:spLocks noGrp="1"/>
          </p:cNvSpPr>
          <p:nvPr>
            <p:ph type="title"/>
          </p:nvPr>
        </p:nvSpPr>
        <p:spPr/>
        <p:txBody>
          <a:bodyPr/>
          <a:lstStyle/>
          <a:p>
            <a:r>
              <a:rPr lang="en-US" dirty="0" smtClean="0"/>
              <a:t>For Breakfast or Lunch?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dinner (</a:t>
            </a:r>
            <a:r>
              <a:rPr lang="en-US" i="1" dirty="0" err="1" smtClean="0"/>
              <a:t>cena</a:t>
            </a:r>
            <a:r>
              <a:rPr lang="en-US" dirty="0" smtClean="0"/>
              <a:t>), the main meal of the day, would be accompanied by wine, usually well-watered. </a:t>
            </a:r>
            <a:endParaRPr lang="en-US" dirty="0" smtClean="0"/>
          </a:p>
          <a:p>
            <a:r>
              <a:rPr lang="en-US" dirty="0" smtClean="0"/>
              <a:t>The </a:t>
            </a:r>
            <a:r>
              <a:rPr lang="en-US" dirty="0" smtClean="0"/>
              <a:t>Latin poet Horace </a:t>
            </a:r>
            <a:r>
              <a:rPr lang="en-US" dirty="0" smtClean="0"/>
              <a:t>(lived during Augustus’ time) ate </a:t>
            </a:r>
            <a:r>
              <a:rPr lang="en-US" dirty="0" smtClean="0"/>
              <a:t>a meal of onions, porridge, and pancake. </a:t>
            </a:r>
            <a:endParaRPr lang="en-US" dirty="0" smtClean="0"/>
          </a:p>
          <a:p>
            <a:r>
              <a:rPr lang="en-US" dirty="0" smtClean="0"/>
              <a:t>An </a:t>
            </a:r>
            <a:r>
              <a:rPr lang="en-US" dirty="0" smtClean="0"/>
              <a:t>ordinary upper class dinner would include meat, vegetable, egg, and fruit. </a:t>
            </a:r>
            <a:endParaRPr lang="en-US" dirty="0" smtClean="0"/>
          </a:p>
          <a:p>
            <a:r>
              <a:rPr lang="en-US" i="1" dirty="0" err="1" smtClean="0"/>
              <a:t>Comissatio</a:t>
            </a:r>
            <a:r>
              <a:rPr lang="en-US" dirty="0" smtClean="0"/>
              <a:t> </a:t>
            </a:r>
            <a:r>
              <a:rPr lang="en-US" dirty="0" smtClean="0"/>
              <a:t>was a final wine course at dinner's end</a:t>
            </a:r>
            <a:r>
              <a:rPr lang="en-US" dirty="0" smtClean="0"/>
              <a:t>.</a:t>
            </a:r>
          </a:p>
          <a:p>
            <a:r>
              <a:rPr lang="en-US" dirty="0" smtClean="0"/>
              <a:t>Don’t forget the fermented fish sauce (YUCK!).</a:t>
            </a:r>
            <a:endParaRPr lang="en-US" dirty="0"/>
          </a:p>
        </p:txBody>
      </p:sp>
      <p:sp>
        <p:nvSpPr>
          <p:cNvPr id="3" name="Title 2"/>
          <p:cNvSpPr>
            <a:spLocks noGrp="1"/>
          </p:cNvSpPr>
          <p:nvPr>
            <p:ph type="title"/>
          </p:nvPr>
        </p:nvSpPr>
        <p:spPr/>
        <p:txBody>
          <a:bodyPr/>
          <a:lstStyle/>
          <a:p>
            <a:r>
              <a:rPr lang="en-US" dirty="0" smtClean="0"/>
              <a:t>And then a sensible dinner.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1313</TotalTime>
  <Pages>20</Pages>
  <Words>881</Words>
  <Application>Microsoft Office PowerPoint</Application>
  <PresentationFormat>Letter Paper (8.5x11 in)</PresentationFormat>
  <Paragraphs>57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Paper</vt:lpstr>
      <vt:lpstr>Dormice, Sea Urchins, or Sow Udders?</vt:lpstr>
      <vt:lpstr>Slide 2</vt:lpstr>
      <vt:lpstr>The 7 Hills of Rome</vt:lpstr>
      <vt:lpstr>The NORMAL Roman Meal</vt:lpstr>
      <vt:lpstr>The NORMAL Roman Meal</vt:lpstr>
      <vt:lpstr>Food, Glorious Food!!!</vt:lpstr>
      <vt:lpstr>Food, Republic Style</vt:lpstr>
      <vt:lpstr>For Breakfast or Lunch?</vt:lpstr>
      <vt:lpstr>And then a sensible dinner.</vt:lpstr>
      <vt:lpstr>Table Manners? Try Couch Manners!</vt:lpstr>
      <vt:lpstr>Table Manners? Try Couch Manners!</vt:lpstr>
      <vt:lpstr>Triclinium</vt:lpstr>
      <vt:lpstr>Triclinium 2</vt:lpstr>
      <vt:lpstr>How do we know all this?</vt:lpstr>
      <vt:lpstr>Next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 BCE-CE De nobis fabula narratur</dc:title>
  <dc:creator>The WSC Campus Network</dc:creator>
  <cp:lastModifiedBy>MAC</cp:lastModifiedBy>
  <cp:revision>24</cp:revision>
  <cp:lastPrinted>1999-09-29T11:02:44Z</cp:lastPrinted>
  <dcterms:created xsi:type="dcterms:W3CDTF">1997-09-26T15:41:18Z</dcterms:created>
  <dcterms:modified xsi:type="dcterms:W3CDTF">2014-02-26T15:59:44Z</dcterms:modified>
</cp:coreProperties>
</file>