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77" r:id="rId2"/>
    <p:sldId id="278" r:id="rId3"/>
    <p:sldId id="281" r:id="rId4"/>
    <p:sldId id="279" r:id="rId5"/>
    <p:sldId id="294" r:id="rId6"/>
    <p:sldId id="293" r:id="rId7"/>
    <p:sldId id="295" r:id="rId8"/>
    <p:sldId id="287" r:id="rId9"/>
    <p:sldId id="307" r:id="rId10"/>
    <p:sldId id="306" r:id="rId11"/>
    <p:sldId id="284" r:id="rId12"/>
    <p:sldId id="298" r:id="rId13"/>
    <p:sldId id="308" r:id="rId14"/>
    <p:sldId id="309" r:id="rId15"/>
    <p:sldId id="310" r:id="rId16"/>
    <p:sldId id="311" r:id="rId17"/>
    <p:sldId id="312" r:id="rId18"/>
    <p:sldId id="299" r:id="rId19"/>
    <p:sldId id="300" r:id="rId20"/>
    <p:sldId id="301" r:id="rId21"/>
    <p:sldId id="302" r:id="rId22"/>
    <p:sldId id="303" r:id="rId23"/>
    <p:sldId id="304" r:id="rId24"/>
    <p:sldId id="305" r:id="rId25"/>
    <p:sldId id="313" r:id="rId26"/>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14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D7229E01-A540-435C-9532-EEF8F3647F6E}" type="slidenum">
              <a:rPr lang="en-US" sz="1400"/>
              <a:pPr algn="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C7EF3515-D64C-4150-84D6-C92ACEF475AE}" type="slidenum">
              <a:rPr lang="en-US" sz="1400"/>
              <a:pPr algn="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50938" y="692150"/>
            <a:ext cx="4556125" cy="3416300"/>
          </a:xfrm>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2/19/2014</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2/19/2014</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2/19/2014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2/19/2014</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2/19/2014</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2/19/2014</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Daily Life in Ancient Rome w/ Mr. C</a:t>
            </a:r>
            <a:endParaRPr lang="en-US" dirty="0"/>
          </a:p>
        </p:txBody>
      </p:sp>
      <p:sp>
        <p:nvSpPr>
          <p:cNvPr id="2" name="Title 1"/>
          <p:cNvSpPr>
            <a:spLocks noGrp="1"/>
          </p:cNvSpPr>
          <p:nvPr>
            <p:ph type="ctrTitle"/>
          </p:nvPr>
        </p:nvSpPr>
        <p:spPr/>
        <p:txBody>
          <a:bodyPr/>
          <a:lstStyle/>
          <a:p>
            <a:r>
              <a:rPr lang="en-US" dirty="0" smtClean="0"/>
              <a:t>The </a:t>
            </a:r>
            <a:r>
              <a:rPr lang="en-US" dirty="0" smtClean="0"/>
              <a:t>Formation of the Republic &amp;</a:t>
            </a:r>
            <a:br>
              <a:rPr lang="en-US" dirty="0" smtClean="0"/>
            </a:br>
            <a:r>
              <a:rPr lang="en-US" dirty="0" smtClean="0"/>
              <a:t>The Empire </a:t>
            </a:r>
            <a:r>
              <a:rPr lang="en-US" dirty="0" err="1" smtClean="0"/>
              <a:t>Stikes</a:t>
            </a:r>
            <a:r>
              <a:rPr lang="en-US" dirty="0" smtClean="0"/>
              <a:t> Back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Royalty!</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solidFill>
                  <a:schemeClr val="bg1"/>
                </a:solidFill>
              </a:rPr>
              <a:t>1. Romulus 753-715 B.C.</a:t>
            </a:r>
          </a:p>
          <a:p>
            <a:r>
              <a:rPr lang="en-US" dirty="0" smtClean="0"/>
              <a:t>Romulus </a:t>
            </a:r>
            <a:r>
              <a:rPr lang="en-US" dirty="0" smtClean="0"/>
              <a:t>was the legendary founder of Rome. The Sabine king of Cures, </a:t>
            </a:r>
            <a:r>
              <a:rPr lang="en-US" dirty="0" err="1" smtClean="0"/>
              <a:t>Tatius</a:t>
            </a:r>
            <a:r>
              <a:rPr lang="en-US" dirty="0" smtClean="0"/>
              <a:t>, co-ruled with </a:t>
            </a:r>
            <a:r>
              <a:rPr lang="en-US" dirty="0" smtClean="0"/>
              <a:t>Romulus.</a:t>
            </a:r>
            <a:endParaRPr lang="en-US" dirty="0" smtClean="0"/>
          </a:p>
          <a:p>
            <a:r>
              <a:rPr lang="en-US" b="1" dirty="0" smtClean="0">
                <a:solidFill>
                  <a:schemeClr val="bg1"/>
                </a:solidFill>
              </a:rPr>
              <a:t>2. </a:t>
            </a:r>
            <a:r>
              <a:rPr lang="en-US" b="1" dirty="0" err="1" smtClean="0">
                <a:solidFill>
                  <a:schemeClr val="bg1"/>
                </a:solidFill>
              </a:rPr>
              <a:t>Numa</a:t>
            </a:r>
            <a:r>
              <a:rPr lang="en-US" b="1" dirty="0" smtClean="0">
                <a:solidFill>
                  <a:schemeClr val="bg1"/>
                </a:solidFill>
              </a:rPr>
              <a:t> </a:t>
            </a:r>
            <a:r>
              <a:rPr lang="en-US" b="1" dirty="0" err="1" smtClean="0">
                <a:solidFill>
                  <a:schemeClr val="bg1"/>
                </a:solidFill>
              </a:rPr>
              <a:t>Pompilius</a:t>
            </a:r>
            <a:r>
              <a:rPr lang="en-US" b="1" dirty="0" smtClean="0">
                <a:solidFill>
                  <a:schemeClr val="bg1"/>
                </a:solidFill>
              </a:rPr>
              <a:t> </a:t>
            </a:r>
            <a:r>
              <a:rPr lang="en-US" b="1" dirty="0" smtClean="0">
                <a:solidFill>
                  <a:schemeClr val="bg1"/>
                </a:solidFill>
              </a:rPr>
              <a:t>715-673 </a:t>
            </a:r>
            <a:r>
              <a:rPr lang="en-US" b="1" dirty="0" smtClean="0">
                <a:solidFill>
                  <a:schemeClr val="bg1"/>
                </a:solidFill>
              </a:rPr>
              <a:t>B.C.</a:t>
            </a:r>
          </a:p>
          <a:p>
            <a:r>
              <a:rPr lang="en-US" dirty="0" err="1" smtClean="0"/>
              <a:t>Numa</a:t>
            </a:r>
            <a:r>
              <a:rPr lang="en-US" dirty="0" smtClean="0"/>
              <a:t> </a:t>
            </a:r>
            <a:r>
              <a:rPr lang="en-US" dirty="0" err="1" smtClean="0"/>
              <a:t>Pompilius</a:t>
            </a:r>
            <a:r>
              <a:rPr lang="en-US" dirty="0" smtClean="0"/>
              <a:t> is credited with many of the ancient religious conventions of ancient Rome.</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smtClean="0">
                <a:solidFill>
                  <a:schemeClr val="bg1"/>
                </a:solidFill>
              </a:rPr>
              <a:t>3. </a:t>
            </a:r>
            <a:r>
              <a:rPr lang="en-US" b="1" dirty="0" err="1" smtClean="0">
                <a:solidFill>
                  <a:schemeClr val="bg1"/>
                </a:solidFill>
              </a:rPr>
              <a:t>Tullus</a:t>
            </a:r>
            <a:r>
              <a:rPr lang="en-US" b="1" dirty="0" smtClean="0">
                <a:solidFill>
                  <a:schemeClr val="bg1"/>
                </a:solidFill>
              </a:rPr>
              <a:t> </a:t>
            </a:r>
            <a:r>
              <a:rPr lang="en-US" b="1" dirty="0" err="1" smtClean="0">
                <a:solidFill>
                  <a:schemeClr val="bg1"/>
                </a:solidFill>
              </a:rPr>
              <a:t>Hostilius</a:t>
            </a:r>
            <a:r>
              <a:rPr lang="en-US" b="1" dirty="0" smtClean="0">
                <a:solidFill>
                  <a:schemeClr val="bg1"/>
                </a:solidFill>
              </a:rPr>
              <a:t> 673-642 B.C.</a:t>
            </a:r>
          </a:p>
          <a:p>
            <a:r>
              <a:rPr lang="en-US" dirty="0" err="1" smtClean="0"/>
              <a:t>Tullus</a:t>
            </a:r>
            <a:r>
              <a:rPr lang="en-US" dirty="0" smtClean="0"/>
              <a:t> </a:t>
            </a:r>
            <a:r>
              <a:rPr lang="en-US" dirty="0" err="1" smtClean="0"/>
              <a:t>Hostilius</a:t>
            </a:r>
            <a:r>
              <a:rPr lang="en-US" dirty="0" smtClean="0"/>
              <a:t> doubled the population of Rome, added Alban nobles to the Senate of Rome, and built the Curia </a:t>
            </a:r>
            <a:r>
              <a:rPr lang="en-US" dirty="0" err="1" smtClean="0"/>
              <a:t>Hostilia</a:t>
            </a:r>
            <a:r>
              <a:rPr lang="en-US" dirty="0" smtClean="0"/>
              <a:t>. He was a warrior.</a:t>
            </a:r>
          </a:p>
          <a:p>
            <a:r>
              <a:rPr lang="en-US" b="1" dirty="0" smtClean="0">
                <a:solidFill>
                  <a:schemeClr val="bg1"/>
                </a:solidFill>
              </a:rPr>
              <a:t>4. </a:t>
            </a:r>
            <a:r>
              <a:rPr lang="en-US" b="1" dirty="0" err="1" smtClean="0">
                <a:solidFill>
                  <a:schemeClr val="bg1"/>
                </a:solidFill>
              </a:rPr>
              <a:t>Ancus</a:t>
            </a:r>
            <a:r>
              <a:rPr lang="en-US" b="1" dirty="0" smtClean="0">
                <a:solidFill>
                  <a:schemeClr val="bg1"/>
                </a:solidFill>
              </a:rPr>
              <a:t> </a:t>
            </a:r>
            <a:r>
              <a:rPr lang="en-US" b="1" dirty="0" err="1" smtClean="0">
                <a:solidFill>
                  <a:schemeClr val="bg1"/>
                </a:solidFill>
              </a:rPr>
              <a:t>Martius</a:t>
            </a:r>
            <a:r>
              <a:rPr lang="en-US" b="1" dirty="0" smtClean="0">
                <a:solidFill>
                  <a:schemeClr val="bg1"/>
                </a:solidFill>
              </a:rPr>
              <a:t> 642-617 B.C.</a:t>
            </a:r>
          </a:p>
          <a:p>
            <a:r>
              <a:rPr lang="en-US" dirty="0" err="1" smtClean="0"/>
              <a:t>Ancus</a:t>
            </a:r>
            <a:r>
              <a:rPr lang="en-US" dirty="0" smtClean="0"/>
              <a:t> </a:t>
            </a:r>
            <a:r>
              <a:rPr lang="en-US" dirty="0" err="1" smtClean="0"/>
              <a:t>Marcius</a:t>
            </a:r>
            <a:r>
              <a:rPr lang="en-US" dirty="0" smtClean="0"/>
              <a:t> was a grandson of </a:t>
            </a:r>
            <a:r>
              <a:rPr lang="en-US" dirty="0" err="1" smtClean="0"/>
              <a:t>Numa</a:t>
            </a:r>
            <a:r>
              <a:rPr lang="en-US" dirty="0" smtClean="0"/>
              <a:t> </a:t>
            </a:r>
            <a:r>
              <a:rPr lang="en-US" dirty="0" err="1" smtClean="0"/>
              <a:t>Pompilius</a:t>
            </a:r>
            <a:r>
              <a:rPr lang="en-US" dirty="0" smtClean="0"/>
              <a:t> and a bridge builder. The bridge across the Tiber is credited to </a:t>
            </a:r>
            <a:r>
              <a:rPr lang="en-US" dirty="0" err="1" smtClean="0"/>
              <a:t>Ancus</a:t>
            </a:r>
            <a:r>
              <a:rPr lang="en-US" dirty="0" smtClean="0"/>
              <a:t> </a:t>
            </a:r>
            <a:r>
              <a:rPr lang="en-US" dirty="0" err="1" smtClean="0"/>
              <a:t>Marcius</a:t>
            </a:r>
            <a:r>
              <a:rPr lang="en-US"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of the Kings</a:t>
            </a:r>
            <a:endParaRPr lang="en-US" dirty="0"/>
          </a:p>
        </p:txBody>
      </p:sp>
      <p:sp>
        <p:nvSpPr>
          <p:cNvPr id="3" name="Content Placeholder 2"/>
          <p:cNvSpPr>
            <a:spLocks noGrp="1"/>
          </p:cNvSpPr>
          <p:nvPr>
            <p:ph sz="half" idx="1"/>
          </p:nvPr>
        </p:nvSpPr>
        <p:spPr/>
        <p:txBody>
          <a:bodyPr>
            <a:normAutofit fontScale="62500" lnSpcReduction="20000"/>
          </a:bodyPr>
          <a:lstStyle/>
          <a:p>
            <a:r>
              <a:rPr lang="pt-BR" b="1" dirty="0" smtClean="0">
                <a:solidFill>
                  <a:schemeClr val="bg1"/>
                </a:solidFill>
              </a:rPr>
              <a:t>5. L. Tarquinius Priscus 616-579 B.C.</a:t>
            </a:r>
          </a:p>
          <a:p>
            <a:r>
              <a:rPr lang="en-US" dirty="0" smtClean="0"/>
              <a:t>The </a:t>
            </a:r>
            <a:r>
              <a:rPr lang="en-US" dirty="0" smtClean="0"/>
              <a:t>first of these new kings, it is said, came from the Etruscan city of Tarquinii, from which he derived his name. The story is told that, as he approached the city, an eagle came from the sky, and, lifting his cap from his head, replaced it. His wife, who was skilled in the Etruscan art of augury, regarded the eagle as a messenger from heaven, and its act as a sign that her husband was to acquire honor and </a:t>
            </a:r>
            <a:r>
              <a:rPr lang="en-US" dirty="0" smtClean="0"/>
              <a:t>power. </a:t>
            </a:r>
            <a:r>
              <a:rPr lang="en-US" dirty="0" err="1" smtClean="0"/>
              <a:t>Tarquinius</a:t>
            </a:r>
            <a:r>
              <a:rPr lang="en-US" dirty="0" smtClean="0"/>
              <a:t> </a:t>
            </a:r>
            <a:r>
              <a:rPr lang="en-US" dirty="0" err="1" smtClean="0"/>
              <a:t>Priscus</a:t>
            </a:r>
            <a:r>
              <a:rPr lang="en-US" dirty="0" smtClean="0"/>
              <a:t> had a Corinthian father. </a:t>
            </a:r>
            <a:r>
              <a:rPr lang="en-US" dirty="0" err="1" smtClean="0"/>
              <a:t>Tarquin</a:t>
            </a:r>
            <a:r>
              <a:rPr lang="en-US" dirty="0" smtClean="0"/>
              <a:t> created 100 new senators and expanded Rome. He also established the Roman games.</a:t>
            </a:r>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r>
              <a:rPr lang="fi-FI" b="1" dirty="0" smtClean="0">
                <a:solidFill>
                  <a:schemeClr val="bg1"/>
                </a:solidFill>
              </a:rPr>
              <a:t>6. Servius Tullius 578-535 B.C.</a:t>
            </a:r>
          </a:p>
          <a:p>
            <a:r>
              <a:rPr lang="en-US" dirty="0" smtClean="0"/>
              <a:t>The </a:t>
            </a:r>
            <a:r>
              <a:rPr lang="en-US" dirty="0" smtClean="0"/>
              <a:t>next king was </a:t>
            </a:r>
            <a:r>
              <a:rPr lang="en-US" dirty="0" err="1" smtClean="0"/>
              <a:t>Servius</a:t>
            </a:r>
            <a:r>
              <a:rPr lang="en-US" dirty="0" smtClean="0"/>
              <a:t> </a:t>
            </a:r>
            <a:r>
              <a:rPr lang="en-US" dirty="0" err="1" smtClean="0"/>
              <a:t>Tullius</a:t>
            </a:r>
            <a:r>
              <a:rPr lang="en-US" dirty="0" smtClean="0"/>
              <a:t>, who is said to have been the son of a slave in the royal household, and whom the gods favored by mysterious signs</a:t>
            </a:r>
            <a:r>
              <a:rPr lang="en-US" dirty="0" smtClean="0"/>
              <a:t>. </a:t>
            </a:r>
            <a:r>
              <a:rPr lang="en-US" dirty="0" err="1" smtClean="0"/>
              <a:t>Servius</a:t>
            </a:r>
            <a:r>
              <a:rPr lang="en-US" dirty="0" smtClean="0"/>
              <a:t> </a:t>
            </a:r>
            <a:r>
              <a:rPr lang="en-US" dirty="0" err="1" smtClean="0"/>
              <a:t>Tullius</a:t>
            </a:r>
            <a:r>
              <a:rPr lang="en-US" dirty="0" smtClean="0"/>
              <a:t> was the son-in-law of </a:t>
            </a:r>
            <a:r>
              <a:rPr lang="en-US" dirty="0" err="1" smtClean="0"/>
              <a:t>Tarquinius</a:t>
            </a:r>
            <a:r>
              <a:rPr lang="en-US" dirty="0" smtClean="0"/>
              <a:t> </a:t>
            </a:r>
            <a:r>
              <a:rPr lang="en-US" dirty="0" err="1" smtClean="0"/>
              <a:t>Priscus</a:t>
            </a:r>
            <a:r>
              <a:rPr lang="en-US" dirty="0" smtClean="0"/>
              <a:t>. He divided the Roman citizens into tribes and fixed the military obligations of 5 census-determined classes.</a:t>
            </a:r>
            <a:endParaRPr lang="en-US" dirty="0" smtClean="0"/>
          </a:p>
          <a:p>
            <a:r>
              <a:rPr lang="pt-BR" b="1" dirty="0" smtClean="0">
                <a:solidFill>
                  <a:schemeClr val="bg1"/>
                </a:solidFill>
              </a:rPr>
              <a:t>7. Tarquinius Superbus (Tarquin the Proud) 534-510 B.C.</a:t>
            </a:r>
          </a:p>
          <a:p>
            <a:r>
              <a:rPr lang="en-US" dirty="0" smtClean="0"/>
              <a:t>Tradition </a:t>
            </a:r>
            <a:r>
              <a:rPr lang="en-US" dirty="0" smtClean="0"/>
              <a:t>represents the last king, </a:t>
            </a:r>
            <a:r>
              <a:rPr lang="en-US" dirty="0" err="1" smtClean="0"/>
              <a:t>Tarquinius</a:t>
            </a:r>
            <a:r>
              <a:rPr lang="en-US" dirty="0" smtClean="0"/>
              <a:t> </a:t>
            </a:r>
            <a:r>
              <a:rPr lang="en-US" dirty="0" err="1" smtClean="0"/>
              <a:t>Superbus</a:t>
            </a:r>
            <a:r>
              <a:rPr lang="en-US" dirty="0" smtClean="0"/>
              <a:t>, as a cruel despot. He obtained the throne by murder, and ruled without the consent of the senate or the people. He loved power and pomp. </a:t>
            </a:r>
            <a:r>
              <a:rPr lang="en-US" dirty="0" smtClean="0"/>
              <a:t>He was forcibly ousted by </a:t>
            </a:r>
            <a:r>
              <a:rPr lang="en-US" b="1" u="sng" dirty="0" smtClean="0">
                <a:solidFill>
                  <a:schemeClr val="bg1"/>
                </a:solidFill>
              </a:rPr>
              <a:t>Brutus.</a:t>
            </a:r>
            <a:endParaRPr lang="en-US" b="1" u="sng" dirty="0" smtClean="0">
              <a:solidFill>
                <a:schemeClr val="bg1"/>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Republic</a:t>
            </a:r>
            <a:endParaRPr lang="en-US" dirty="0"/>
          </a:p>
        </p:txBody>
      </p:sp>
      <p:sp>
        <p:nvSpPr>
          <p:cNvPr id="3" name="Content Placeholder 2"/>
          <p:cNvSpPr>
            <a:spLocks noGrp="1"/>
          </p:cNvSpPr>
          <p:nvPr>
            <p:ph sz="half" idx="1"/>
          </p:nvPr>
        </p:nvSpPr>
        <p:spPr/>
        <p:txBody>
          <a:bodyPr/>
          <a:lstStyle/>
          <a:p>
            <a:r>
              <a:rPr lang="en-US" dirty="0" smtClean="0"/>
              <a:t>Having witnessed the problems of monarchy on their own land, and aristocracy and democracy among the Greeks, the Romans opted for a mixed form of government, with 3 branches of government.</a:t>
            </a:r>
            <a:endParaRPr lang="en-US" dirty="0"/>
          </a:p>
        </p:txBody>
      </p:sp>
      <p:sp>
        <p:nvSpPr>
          <p:cNvPr id="4" name="Content Placeholder 3"/>
          <p:cNvSpPr>
            <a:spLocks noGrp="1"/>
          </p:cNvSpPr>
          <p:nvPr>
            <p:ph sz="half" idx="2"/>
          </p:nvPr>
        </p:nvSpPr>
        <p:spPr/>
        <p:txBody>
          <a:bodyPr/>
          <a:lstStyle/>
          <a:p>
            <a:r>
              <a:rPr lang="en-US" dirty="0" smtClean="0"/>
              <a:t>Consul</a:t>
            </a:r>
          </a:p>
          <a:p>
            <a:r>
              <a:rPr lang="en-US" dirty="0" smtClean="0"/>
              <a:t>Senate</a:t>
            </a:r>
          </a:p>
          <a:p>
            <a:r>
              <a:rPr lang="en-US" dirty="0" smtClean="0"/>
              <a:t>Assembly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Consuls</a:t>
            </a:r>
            <a:endParaRPr lang="en-US" b="1" dirty="0"/>
          </a:p>
        </p:txBody>
      </p:sp>
      <p:sp>
        <p:nvSpPr>
          <p:cNvPr id="3" name="Content Placeholder 2"/>
          <p:cNvSpPr>
            <a:spLocks noGrp="1"/>
          </p:cNvSpPr>
          <p:nvPr>
            <p:ph sz="half" idx="1"/>
          </p:nvPr>
        </p:nvSpPr>
        <p:spPr>
          <a:xfrm>
            <a:off x="457200" y="1524000"/>
            <a:ext cx="8305800" cy="4572000"/>
          </a:xfrm>
        </p:spPr>
        <p:txBody>
          <a:bodyPr>
            <a:normAutofit/>
          </a:bodyPr>
          <a:lstStyle/>
          <a:p>
            <a:r>
              <a:rPr lang="en-US" b="1" dirty="0" smtClean="0"/>
              <a:t>Consuls - The Monarchical Branch of Roman Government in the Roman Republic</a:t>
            </a:r>
            <a:r>
              <a:rPr lang="en-US" b="1" dirty="0" smtClean="0"/>
              <a:t>:</a:t>
            </a:r>
          </a:p>
          <a:p>
            <a:r>
              <a:rPr lang="en-US" dirty="0" smtClean="0"/>
              <a:t>Two magistrates called consuls carried on the functions of the former kings, holding supreme civil and military authority in Republican Rome. However, unlike the kings, the office of consul lasted for only one year. At the end of their year in office, the ex-consuls became senators for life, unless ousted by the censors</a:t>
            </a:r>
            <a:r>
              <a:rPr lang="en-US" dirty="0" smtClean="0"/>
              <a:t>.</a:t>
            </a:r>
          </a:p>
          <a:p>
            <a:pPr lvl="1"/>
            <a:r>
              <a:rPr lang="en-US" dirty="0" smtClean="0"/>
              <a:t>The 1-year term, veto, and co-consulship were safeguards to prevent one of the consuls from wielding too much power.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Senate</a:t>
            </a:r>
            <a:endParaRPr lang="en-US" b="1" dirty="0"/>
          </a:p>
        </p:txBody>
      </p:sp>
      <p:sp>
        <p:nvSpPr>
          <p:cNvPr id="3" name="Content Placeholder 2"/>
          <p:cNvSpPr>
            <a:spLocks noGrp="1"/>
          </p:cNvSpPr>
          <p:nvPr>
            <p:ph sz="half" idx="1"/>
          </p:nvPr>
        </p:nvSpPr>
        <p:spPr>
          <a:xfrm>
            <a:off x="457200" y="1524000"/>
            <a:ext cx="8305800" cy="4572000"/>
          </a:xfrm>
        </p:spPr>
        <p:txBody>
          <a:bodyPr>
            <a:normAutofit lnSpcReduction="10000"/>
          </a:bodyPr>
          <a:lstStyle/>
          <a:p>
            <a:r>
              <a:rPr lang="en-US" b="1" dirty="0" smtClean="0"/>
              <a:t>Senate - The Aristocratic Branch of Roman Government in the Roman Republic:</a:t>
            </a:r>
          </a:p>
          <a:p>
            <a:r>
              <a:rPr lang="en-US" dirty="0" smtClean="0"/>
              <a:t>Senate (</a:t>
            </a:r>
            <a:r>
              <a:rPr lang="en-US" i="1" dirty="0" err="1" smtClean="0"/>
              <a:t>senatus</a:t>
            </a:r>
            <a:r>
              <a:rPr lang="en-US" dirty="0" smtClean="0"/>
              <a:t> = council of elders [related to the word "senior"]) was the advisory branch of the Roman government, early on composed of about 300 citizens who served for life. They were chosen by the kings, at first, then by the consuls, and by the end of the 4th century, by the censors. The ranks of the Senate, drawn from ex-consuls and other officers. Property requirements changed with the era. At first senators were only patricians but in time plebeians joined their ranks.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Assembly</a:t>
            </a:r>
            <a:endParaRPr lang="en-US" b="1" dirty="0"/>
          </a:p>
        </p:txBody>
      </p:sp>
      <p:sp>
        <p:nvSpPr>
          <p:cNvPr id="3" name="Content Placeholder 2"/>
          <p:cNvSpPr>
            <a:spLocks noGrp="1"/>
          </p:cNvSpPr>
          <p:nvPr>
            <p:ph sz="half" idx="1"/>
          </p:nvPr>
        </p:nvSpPr>
        <p:spPr>
          <a:xfrm>
            <a:off x="457200" y="1524000"/>
            <a:ext cx="8229600" cy="4572000"/>
          </a:xfrm>
        </p:spPr>
        <p:txBody>
          <a:bodyPr>
            <a:normAutofit/>
          </a:bodyPr>
          <a:lstStyle/>
          <a:p>
            <a:r>
              <a:rPr lang="en-US" b="1" dirty="0" smtClean="0"/>
              <a:t>Assembly - The Democratic Branch of Roman Government in the Roman Republic:</a:t>
            </a:r>
          </a:p>
          <a:p>
            <a:r>
              <a:rPr lang="en-US" dirty="0" smtClean="0"/>
              <a:t>The Assembly of Centuries (comitia </a:t>
            </a:r>
            <a:r>
              <a:rPr lang="en-US" dirty="0" err="1" smtClean="0"/>
              <a:t>centuriata</a:t>
            </a:r>
            <a:r>
              <a:rPr lang="en-US" dirty="0" smtClean="0"/>
              <a:t>), which was composed of all members of the army, elected consuls annually. The Assembly of Tribes (comitia </a:t>
            </a:r>
            <a:r>
              <a:rPr lang="en-US" dirty="0" err="1" smtClean="0"/>
              <a:t>tributa</a:t>
            </a:r>
            <a:r>
              <a:rPr lang="en-US" dirty="0" smtClean="0"/>
              <a:t>), composed of all citizens, approved or rejected laws and decided issues of war and peace.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Censor - </a:t>
            </a:r>
            <a:r>
              <a:rPr lang="en-US" dirty="0" smtClean="0"/>
              <a:t>443-22 B.C. </a:t>
            </a:r>
            <a:endParaRPr lang="en-US" b="1" dirty="0"/>
          </a:p>
        </p:txBody>
      </p:sp>
      <p:sp>
        <p:nvSpPr>
          <p:cNvPr id="3" name="Content Placeholder 2"/>
          <p:cNvSpPr>
            <a:spLocks noGrp="1"/>
          </p:cNvSpPr>
          <p:nvPr>
            <p:ph sz="half" idx="1"/>
          </p:nvPr>
        </p:nvSpPr>
        <p:spPr>
          <a:xfrm>
            <a:off x="457200" y="1524000"/>
            <a:ext cx="8229600" cy="4572000"/>
          </a:xfrm>
        </p:spPr>
        <p:txBody>
          <a:bodyPr>
            <a:normAutofit/>
          </a:bodyPr>
          <a:lstStyle/>
          <a:p>
            <a:r>
              <a:rPr lang="en-US" dirty="0" smtClean="0"/>
              <a:t>In </a:t>
            </a:r>
            <a:r>
              <a:rPr lang="en-US" dirty="0" smtClean="0"/>
              <a:t>ancient Rome, censors were census-takers and morality keepers. </a:t>
            </a:r>
            <a:endParaRPr lang="en-US" dirty="0" smtClean="0"/>
          </a:p>
          <a:p>
            <a:pPr lvl="1"/>
            <a:r>
              <a:rPr lang="en-US" dirty="0" smtClean="0"/>
              <a:t>The </a:t>
            </a:r>
            <a:r>
              <a:rPr lang="en-US" i="1" dirty="0" smtClean="0"/>
              <a:t>comitia </a:t>
            </a:r>
            <a:r>
              <a:rPr lang="en-US" i="1" dirty="0" err="1" smtClean="0"/>
              <a:t>curiata</a:t>
            </a:r>
            <a:r>
              <a:rPr lang="en-US" dirty="0" smtClean="0"/>
              <a:t> elected the </a:t>
            </a:r>
            <a:r>
              <a:rPr lang="en-US" i="1" dirty="0" err="1" smtClean="0"/>
              <a:t>censores</a:t>
            </a:r>
            <a:r>
              <a:rPr lang="en-US" dirty="0" smtClean="0"/>
              <a:t>. </a:t>
            </a:r>
          </a:p>
          <a:p>
            <a:pPr lvl="1"/>
            <a:r>
              <a:rPr lang="en-US" dirty="0" smtClean="0"/>
              <a:t>At first their term of office was a </a:t>
            </a:r>
            <a:r>
              <a:rPr lang="en-US" i="1" dirty="0" smtClean="0"/>
              <a:t>lustrum</a:t>
            </a:r>
            <a:r>
              <a:rPr lang="en-US" dirty="0" smtClean="0"/>
              <a:t> or about 5 years, but it was soon reduced to a period of 18 months. </a:t>
            </a:r>
          </a:p>
          <a:p>
            <a:pPr lvl="1"/>
            <a:r>
              <a:rPr lang="en-US" dirty="0" smtClean="0"/>
              <a:t>Although the censors were awarded </a:t>
            </a:r>
            <a:r>
              <a:rPr lang="en-US" dirty="0" smtClean="0"/>
              <a:t>no </a:t>
            </a:r>
            <a:r>
              <a:rPr lang="en-US" dirty="0" err="1" smtClean="0">
                <a:solidFill>
                  <a:schemeClr val="bg1"/>
                </a:solidFill>
              </a:rPr>
              <a:t>imperium</a:t>
            </a:r>
            <a:r>
              <a:rPr lang="en-US" dirty="0" smtClean="0"/>
              <a:t> </a:t>
            </a:r>
            <a:r>
              <a:rPr lang="en-US" dirty="0" smtClean="0"/>
              <a:t>(roughly, power), and therefore had </a:t>
            </a:r>
            <a:r>
              <a:rPr lang="en-US" dirty="0" smtClean="0"/>
              <a:t>no </a:t>
            </a:r>
            <a:r>
              <a:rPr lang="en-US" dirty="0" err="1" smtClean="0">
                <a:solidFill>
                  <a:schemeClr val="bg1"/>
                </a:solidFill>
              </a:rPr>
              <a:t>lictors</a:t>
            </a:r>
            <a:r>
              <a:rPr lang="en-US" dirty="0" smtClean="0"/>
              <a:t>  </a:t>
            </a:r>
            <a:r>
              <a:rPr lang="en-US" dirty="0" smtClean="0"/>
              <a:t>to serve as axe-carrying bodyguards, the office was above the consul and second only to the office of </a:t>
            </a:r>
            <a:r>
              <a:rPr lang="en-US" dirty="0" smtClean="0">
                <a:solidFill>
                  <a:schemeClr val="bg1"/>
                </a:solidFill>
              </a:rPr>
              <a:t>dictator</a:t>
            </a:r>
            <a:r>
              <a:rPr lang="en-US" dirty="0" smtClean="0"/>
              <a:t> in dignity.</a:t>
            </a:r>
          </a:p>
          <a:p>
            <a:pPr lvl="1"/>
            <a:r>
              <a:rPr lang="en-US" dirty="0" smtClean="0"/>
              <a:t>(</a:t>
            </a:r>
            <a:r>
              <a:rPr lang="en-US" dirty="0" smtClean="0"/>
              <a:t>339 B.C</a:t>
            </a:r>
            <a:r>
              <a:rPr lang="en-US" dirty="0" smtClean="0"/>
              <a:t>.) One </a:t>
            </a:r>
            <a:r>
              <a:rPr lang="en-US" dirty="0" smtClean="0"/>
              <a:t>of the censors </a:t>
            </a:r>
            <a:r>
              <a:rPr lang="en-US" dirty="0" smtClean="0"/>
              <a:t>must be a </a:t>
            </a:r>
            <a:r>
              <a:rPr lang="en-US" dirty="0" smtClean="0"/>
              <a:t>plebeian</a:t>
            </a:r>
            <a:r>
              <a:rPr lang="en-US" dirty="0" smtClean="0"/>
              <a:t>.</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Cato the Elder (234-149 B.C.) </a:t>
            </a:r>
            <a:endParaRPr lang="en-US" dirty="0"/>
          </a:p>
        </p:txBody>
      </p:sp>
      <p:sp>
        <p:nvSpPr>
          <p:cNvPr id="3" name="Content Placeholder 2"/>
          <p:cNvSpPr>
            <a:spLocks noGrp="1"/>
          </p:cNvSpPr>
          <p:nvPr>
            <p:ph sz="half" idx="1"/>
          </p:nvPr>
        </p:nvSpPr>
        <p:spPr/>
        <p:txBody>
          <a:bodyPr/>
          <a:lstStyle/>
          <a:p>
            <a:r>
              <a:rPr lang="en-US" dirty="0" err="1" smtClean="0"/>
              <a:t>Carthago</a:t>
            </a:r>
            <a:r>
              <a:rPr lang="en-US" dirty="0" smtClean="0"/>
              <a:t> </a:t>
            </a:r>
            <a:r>
              <a:rPr lang="en-US" dirty="0" err="1" smtClean="0"/>
              <a:t>delenda</a:t>
            </a:r>
            <a:r>
              <a:rPr lang="en-US" dirty="0" smtClean="0"/>
              <a:t> </a:t>
            </a:r>
            <a:r>
              <a:rPr lang="en-US" dirty="0" err="1" smtClean="0"/>
              <a:t>est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noFill/>
          <a:ln/>
        </p:spPr>
        <p:txBody>
          <a:bodyPr/>
          <a:lstStyle/>
          <a:p>
            <a:r>
              <a:rPr lang="en-US" dirty="0"/>
              <a:t>Etruscans and </a:t>
            </a:r>
            <a:r>
              <a:rPr lang="en-US" dirty="0" err="1"/>
              <a:t>Gauls</a:t>
            </a:r>
            <a:r>
              <a:rPr lang="en-US" dirty="0"/>
              <a:t> squeezed out by </a:t>
            </a:r>
            <a:r>
              <a:rPr lang="en-US" dirty="0" err="1"/>
              <a:t>Latins</a:t>
            </a:r>
            <a:endParaRPr lang="en-US" dirty="0"/>
          </a:p>
          <a:p>
            <a:r>
              <a:rPr lang="en-US" dirty="0"/>
              <a:t>290- conquered central Italy then </a:t>
            </a:r>
            <a:r>
              <a:rPr lang="en-US" dirty="0" err="1"/>
              <a:t>Samnites</a:t>
            </a:r>
            <a:r>
              <a:rPr lang="en-US" dirty="0"/>
              <a:t> in South</a:t>
            </a:r>
          </a:p>
          <a:p>
            <a:r>
              <a:rPr lang="en-US" dirty="0"/>
              <a:t>265 took over Greek city states</a:t>
            </a:r>
          </a:p>
          <a:p>
            <a:r>
              <a:rPr lang="en-US" dirty="0" smtClean="0"/>
              <a:t>Why?</a:t>
            </a:r>
          </a:p>
          <a:p>
            <a:pPr lvl="1"/>
            <a:r>
              <a:rPr lang="en-US" dirty="0" smtClean="0"/>
              <a:t>Staying </a:t>
            </a:r>
            <a:r>
              <a:rPr lang="en-US" dirty="0"/>
              <a:t>power of </a:t>
            </a:r>
            <a:r>
              <a:rPr lang="en-US" dirty="0" smtClean="0"/>
              <a:t>army</a:t>
            </a:r>
          </a:p>
          <a:p>
            <a:pPr lvl="1"/>
            <a:r>
              <a:rPr lang="en-US" dirty="0" smtClean="0"/>
              <a:t>Won </a:t>
            </a:r>
            <a:r>
              <a:rPr lang="en-US" dirty="0"/>
              <a:t>over conquered </a:t>
            </a:r>
            <a:r>
              <a:rPr lang="en-US" dirty="0" smtClean="0"/>
              <a:t>people</a:t>
            </a:r>
          </a:p>
          <a:p>
            <a:pPr lvl="2"/>
            <a:r>
              <a:rPr lang="en-US" dirty="0" smtClean="0"/>
              <a:t>Became </a:t>
            </a:r>
            <a:r>
              <a:rPr lang="en-US" dirty="0"/>
              <a:t>Roman citizens</a:t>
            </a:r>
          </a:p>
        </p:txBody>
      </p:sp>
      <p:sp>
        <p:nvSpPr>
          <p:cNvPr id="8194" name="Rectangle 2"/>
          <p:cNvSpPr>
            <a:spLocks noGrp="1" noChangeArrowheads="1"/>
          </p:cNvSpPr>
          <p:nvPr>
            <p:ph type="title"/>
          </p:nvPr>
        </p:nvSpPr>
        <p:spPr>
          <a:noFill/>
          <a:ln/>
        </p:spPr>
        <p:txBody>
          <a:bodyPr>
            <a:normAutofit fontScale="90000"/>
          </a:bodyPr>
          <a:lstStyle/>
          <a:p>
            <a:r>
              <a:rPr lang="en-US" dirty="0" smtClean="0"/>
              <a:t>Growth of Rome - Steps </a:t>
            </a:r>
            <a:r>
              <a:rPr lang="en-US" dirty="0"/>
              <a:t>to Unification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noFill/>
          <a:ln/>
        </p:spPr>
        <p:txBody>
          <a:bodyPr/>
          <a:lstStyle/>
          <a:p>
            <a:r>
              <a:rPr lang="en-US" dirty="0"/>
              <a:t>gradual struggle between the patrician and plebeian classes</a:t>
            </a:r>
          </a:p>
          <a:p>
            <a:r>
              <a:rPr lang="en-US" dirty="0"/>
              <a:t>2 consuls and Senate made up of patricians</a:t>
            </a:r>
          </a:p>
          <a:p>
            <a:r>
              <a:rPr lang="en-US" dirty="0"/>
              <a:t>popular assemblies established with a representative tribune- veto power</a:t>
            </a:r>
          </a:p>
          <a:p>
            <a:r>
              <a:rPr lang="en-US" dirty="0"/>
              <a:t>450 </a:t>
            </a:r>
            <a:r>
              <a:rPr lang="en-US" dirty="0" smtClean="0"/>
              <a:t>B.C. </a:t>
            </a:r>
            <a:r>
              <a:rPr lang="en-US" dirty="0"/>
              <a:t>12 Tables Roman Law codified</a:t>
            </a:r>
          </a:p>
          <a:p>
            <a:r>
              <a:rPr lang="en-US" dirty="0"/>
              <a:t>Result- increase of privileges for plebes</a:t>
            </a:r>
          </a:p>
        </p:txBody>
      </p:sp>
      <p:sp>
        <p:nvSpPr>
          <p:cNvPr id="9218" name="Rectangle 2"/>
          <p:cNvSpPr>
            <a:spLocks noGrp="1" noChangeArrowheads="1"/>
          </p:cNvSpPr>
          <p:nvPr>
            <p:ph type="title"/>
          </p:nvPr>
        </p:nvSpPr>
        <p:spPr>
          <a:noFill/>
          <a:ln/>
        </p:spPr>
        <p:txBody>
          <a:bodyPr>
            <a:normAutofit fontScale="90000"/>
          </a:bodyPr>
          <a:lstStyle/>
          <a:p>
            <a:r>
              <a:rPr lang="en-US"/>
              <a:t>Meanwhile, back in Rome, </a:t>
            </a:r>
            <a:br>
              <a:rPr lang="en-US"/>
            </a:br>
            <a:r>
              <a:rPr lang="en-US"/>
              <a:t>the importance of citizenship</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cemap4g.jpg"/>
          <p:cNvPicPr>
            <a:picLocks noGrp="1" noChangeAspect="1"/>
          </p:cNvPicPr>
          <p:nvPr>
            <p:ph idx="1"/>
          </p:nvPr>
        </p:nvPicPr>
        <p:blipFill>
          <a:blip r:embed="rId2" cstate="print"/>
          <a:stretch>
            <a:fillRect/>
          </a:stretch>
        </p:blipFill>
        <p:spPr>
          <a:xfrm>
            <a:off x="0" y="0"/>
            <a:ext cx="9144000" cy="6883842"/>
          </a:xfrm>
        </p:spPr>
      </p:pic>
      <p:sp>
        <p:nvSpPr>
          <p:cNvPr id="2" name="Title 1"/>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noFill/>
          <a:ln/>
        </p:spPr>
        <p:txBody>
          <a:bodyPr>
            <a:normAutofit/>
          </a:bodyPr>
          <a:lstStyle/>
          <a:p>
            <a:r>
              <a:rPr lang="en-US"/>
              <a:t>Major rival in Med- Phoenician Carthage</a:t>
            </a:r>
          </a:p>
          <a:p>
            <a:r>
              <a:rPr lang="en-US"/>
              <a:t>First Punic War 264-42- copied ships and corvus</a:t>
            </a:r>
          </a:p>
          <a:p>
            <a:pPr lvl="1"/>
            <a:r>
              <a:rPr lang="en-US"/>
              <a:t>out of Sicily</a:t>
            </a:r>
          </a:p>
          <a:p>
            <a:r>
              <a:rPr lang="en-US" u="sng"/>
              <a:t>Second Punic war </a:t>
            </a:r>
            <a:r>
              <a:rPr lang="en-US"/>
              <a:t>218-202- Hannibal 216 Battle of Camnae</a:t>
            </a:r>
          </a:p>
          <a:p>
            <a:r>
              <a:rPr lang="en-US" u="sng"/>
              <a:t>Third- </a:t>
            </a:r>
            <a:r>
              <a:rPr lang="en-US"/>
              <a:t>treaty infringement trumped up  Cato’s speech </a:t>
            </a:r>
          </a:p>
          <a:p>
            <a:pPr lvl="1"/>
            <a:r>
              <a:rPr lang="en-US"/>
              <a:t>Carthago delenda est” Carthage plowed and sowed with  salt</a:t>
            </a:r>
          </a:p>
          <a:p>
            <a:pPr lvl="1"/>
            <a:r>
              <a:rPr lang="en-US"/>
              <a:t>Result Rome now the POWER in the Mediterranean</a:t>
            </a:r>
          </a:p>
        </p:txBody>
      </p:sp>
      <p:sp>
        <p:nvSpPr>
          <p:cNvPr id="10242" name="Rectangle 2"/>
          <p:cNvSpPr>
            <a:spLocks noGrp="1" noChangeArrowheads="1"/>
          </p:cNvSpPr>
          <p:nvPr>
            <p:ph type="title"/>
          </p:nvPr>
        </p:nvSpPr>
        <p:spPr>
          <a:noFill/>
          <a:ln/>
        </p:spPr>
        <p:txBody>
          <a:bodyPr/>
          <a:lstStyle/>
          <a:p>
            <a:r>
              <a:rPr lang="en-US"/>
              <a:t>The Punic Wars 264-146 BCE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noFill/>
          <a:ln/>
        </p:spPr>
        <p:txBody>
          <a:bodyPr/>
          <a:lstStyle/>
          <a:p>
            <a:r>
              <a:rPr lang="en-US" dirty="0" smtClean="0"/>
              <a:t>Graft*, </a:t>
            </a:r>
            <a:r>
              <a:rPr lang="en-US" dirty="0"/>
              <a:t>corruption, struggle between patrician and plebeians</a:t>
            </a:r>
          </a:p>
          <a:p>
            <a:r>
              <a:rPr lang="en-US" dirty="0"/>
              <a:t>Gracchi Brothers </a:t>
            </a:r>
            <a:r>
              <a:rPr lang="en-US" dirty="0" err="1"/>
              <a:t>Tiberias</a:t>
            </a:r>
            <a:r>
              <a:rPr lang="en-US" dirty="0"/>
              <a:t> and Gaius</a:t>
            </a:r>
          </a:p>
          <a:p>
            <a:r>
              <a:rPr lang="en-US" dirty="0"/>
              <a:t>Marius consul 6 x</a:t>
            </a:r>
          </a:p>
          <a:p>
            <a:r>
              <a:rPr lang="en-US" dirty="0"/>
              <a:t>Sulla- general seized Rome in 82 BCE restored power to Senate</a:t>
            </a:r>
          </a:p>
          <a:p>
            <a:pPr lvl="1"/>
            <a:r>
              <a:rPr lang="en-US" dirty="0"/>
              <a:t>set </a:t>
            </a:r>
            <a:r>
              <a:rPr lang="en-US" dirty="0" smtClean="0"/>
              <a:t>precedent</a:t>
            </a:r>
          </a:p>
          <a:p>
            <a:pPr lvl="1"/>
            <a:endParaRPr lang="en-US" dirty="0" smtClean="0"/>
          </a:p>
          <a:p>
            <a:pPr lvl="1">
              <a:buNone/>
            </a:pPr>
            <a:r>
              <a:rPr lang="en-US" dirty="0" smtClean="0"/>
              <a:t>*</a:t>
            </a:r>
            <a:r>
              <a:rPr lang="en-US" dirty="0" smtClean="0"/>
              <a:t> unscrupulous use of a politician's authority for personal gain. </a:t>
            </a:r>
            <a:endParaRPr lang="en-US" dirty="0"/>
          </a:p>
        </p:txBody>
      </p:sp>
      <p:sp>
        <p:nvSpPr>
          <p:cNvPr id="11266" name="Rectangle 2"/>
          <p:cNvSpPr>
            <a:spLocks noGrp="1" noChangeArrowheads="1"/>
          </p:cNvSpPr>
          <p:nvPr>
            <p:ph type="title"/>
          </p:nvPr>
        </p:nvSpPr>
        <p:spPr>
          <a:noFill/>
          <a:ln/>
        </p:spPr>
        <p:txBody>
          <a:bodyPr>
            <a:normAutofit/>
          </a:bodyPr>
          <a:lstStyle/>
          <a:p>
            <a:r>
              <a:rPr lang="en-US" dirty="0" smtClean="0"/>
              <a:t>Struggles </a:t>
            </a:r>
            <a:r>
              <a:rPr lang="en-US" dirty="0"/>
              <a:t>Continue in the Republic</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noFill/>
          <a:ln/>
        </p:spPr>
        <p:txBody>
          <a:bodyPr/>
          <a:lstStyle/>
          <a:p>
            <a:r>
              <a:rPr lang="en-US"/>
              <a:t>First Triumvirate Julius Caesar, Pompey, Crassus</a:t>
            </a:r>
          </a:p>
          <a:p>
            <a:r>
              <a:rPr lang="en-US"/>
              <a:t>Julius Caesar challenges the Senate  crosses the Rubicon</a:t>
            </a:r>
          </a:p>
          <a:p>
            <a:r>
              <a:rPr lang="en-US"/>
              <a:t>47 BCE virtual ruler, increased Senate to 900</a:t>
            </a:r>
          </a:p>
          <a:p>
            <a:r>
              <a:rPr lang="en-US"/>
              <a:t>44 BCE assassinated,  Second Triumvirate</a:t>
            </a:r>
          </a:p>
          <a:p>
            <a:pPr lvl="1"/>
            <a:r>
              <a:rPr lang="en-US"/>
              <a:t>Octavius, Marc Antony, Lepidus</a:t>
            </a:r>
          </a:p>
          <a:p>
            <a:pPr lvl="1"/>
            <a:r>
              <a:rPr lang="en-US"/>
              <a:t>Battle of Actium 31 BCE End of an era </a:t>
            </a:r>
          </a:p>
        </p:txBody>
      </p:sp>
      <p:sp>
        <p:nvSpPr>
          <p:cNvPr id="12290" name="Rectangle 2"/>
          <p:cNvSpPr>
            <a:spLocks noGrp="1" noChangeArrowheads="1"/>
          </p:cNvSpPr>
          <p:nvPr>
            <p:ph type="title"/>
          </p:nvPr>
        </p:nvSpPr>
        <p:spPr>
          <a:noFill/>
          <a:ln/>
        </p:spPr>
        <p:txBody>
          <a:bodyPr/>
          <a:lstStyle/>
          <a:p>
            <a:r>
              <a:rPr lang="en-US"/>
              <a:t>Republic’s Last Gasp</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noFill/>
          <a:ln/>
        </p:spPr>
        <p:txBody>
          <a:bodyPr>
            <a:normAutofit/>
          </a:bodyPr>
          <a:lstStyle/>
          <a:p>
            <a:r>
              <a:rPr lang="en-US" dirty="0"/>
              <a:t>Caesar Augustus- purpose “to restore the republic”</a:t>
            </a:r>
          </a:p>
          <a:p>
            <a:r>
              <a:rPr lang="en-US" dirty="0"/>
              <a:t>27 </a:t>
            </a:r>
            <a:r>
              <a:rPr lang="en-US" dirty="0" smtClean="0"/>
              <a:t>B.C. </a:t>
            </a:r>
            <a:r>
              <a:rPr lang="en-US" dirty="0"/>
              <a:t>Augustus become “First Citizen” </a:t>
            </a:r>
            <a:r>
              <a:rPr lang="en-US" dirty="0" err="1"/>
              <a:t>Princeps</a:t>
            </a:r>
            <a:endParaRPr lang="en-US" dirty="0"/>
          </a:p>
          <a:p>
            <a:r>
              <a:rPr lang="en-US" dirty="0"/>
              <a:t>ended strife- beginning of </a:t>
            </a:r>
            <a:r>
              <a:rPr lang="en-US" dirty="0" err="1"/>
              <a:t>Pax</a:t>
            </a:r>
            <a:r>
              <a:rPr lang="en-US" dirty="0"/>
              <a:t> </a:t>
            </a:r>
            <a:r>
              <a:rPr lang="en-US" dirty="0" err="1"/>
              <a:t>Romanae</a:t>
            </a:r>
            <a:endParaRPr lang="en-US" dirty="0"/>
          </a:p>
          <a:p>
            <a:r>
              <a:rPr lang="en-US" dirty="0"/>
              <a:t>tried to impact life- morality, building</a:t>
            </a:r>
          </a:p>
          <a:p>
            <a:r>
              <a:rPr lang="en-US" dirty="0"/>
              <a:t>sculpture- deified him, literature as well</a:t>
            </a:r>
          </a:p>
          <a:p>
            <a:r>
              <a:rPr lang="en-US" dirty="0"/>
              <a:t>Consolidation- of power/ Senate limited</a:t>
            </a:r>
          </a:p>
          <a:p>
            <a:r>
              <a:rPr lang="en-US" sz="2400" dirty="0"/>
              <a:t>SPQR </a:t>
            </a:r>
            <a:r>
              <a:rPr lang="en-US" sz="2400" dirty="0" err="1"/>
              <a:t>Senatus</a:t>
            </a:r>
            <a:r>
              <a:rPr lang="en-US" sz="2400" dirty="0"/>
              <a:t> </a:t>
            </a:r>
            <a:r>
              <a:rPr lang="en-US" sz="2400" dirty="0" err="1"/>
              <a:t>Populusque</a:t>
            </a:r>
            <a:r>
              <a:rPr lang="en-US" sz="2400" dirty="0"/>
              <a:t> </a:t>
            </a:r>
            <a:r>
              <a:rPr lang="en-US" sz="2400" dirty="0" err="1"/>
              <a:t>Romanus</a:t>
            </a:r>
            <a:r>
              <a:rPr lang="en-US" sz="2400" dirty="0"/>
              <a:t>- banner</a:t>
            </a:r>
          </a:p>
        </p:txBody>
      </p:sp>
      <p:sp>
        <p:nvSpPr>
          <p:cNvPr id="13314" name="Rectangle 2"/>
          <p:cNvSpPr>
            <a:spLocks noGrp="1" noChangeArrowheads="1"/>
          </p:cNvSpPr>
          <p:nvPr>
            <p:ph type="title"/>
          </p:nvPr>
        </p:nvSpPr>
        <p:spPr>
          <a:noFill/>
          <a:ln/>
        </p:spPr>
        <p:txBody>
          <a:bodyPr/>
          <a:lstStyle/>
          <a:p>
            <a:r>
              <a:rPr lang="en-US"/>
              <a:t>The Roman Empire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noFill/>
          <a:ln/>
        </p:spPr>
        <p:txBody>
          <a:bodyPr/>
          <a:lstStyle/>
          <a:p>
            <a:r>
              <a:rPr lang="en-US"/>
              <a:t>Ever expanding- see maps- spread Pax Romanae</a:t>
            </a:r>
          </a:p>
          <a:p>
            <a:r>
              <a:rPr lang="en-US"/>
              <a:t>Politically - emperor/ dictatorship</a:t>
            </a:r>
          </a:p>
          <a:p>
            <a:r>
              <a:rPr lang="en-US"/>
              <a:t>Extended Roman citizenship as they spread</a:t>
            </a:r>
          </a:p>
          <a:p>
            <a:r>
              <a:rPr lang="en-US"/>
              <a:t>The Roman family- gradual less influence for fathers</a:t>
            </a:r>
          </a:p>
          <a:p>
            <a:pPr lvl="1"/>
            <a:r>
              <a:rPr lang="en-US"/>
              <a:t>family strong unit- run like the state</a:t>
            </a:r>
          </a:p>
          <a:p>
            <a:pPr lvl="1"/>
            <a:r>
              <a:rPr lang="en-US"/>
              <a:t>women become more independent- socially and ownership</a:t>
            </a:r>
          </a:p>
          <a:p>
            <a:pPr lvl="1"/>
            <a:r>
              <a:rPr lang="en-US"/>
              <a:t>politically active as wives of emperors- Livia, wife of CA</a:t>
            </a:r>
          </a:p>
        </p:txBody>
      </p:sp>
      <p:sp>
        <p:nvSpPr>
          <p:cNvPr id="14338" name="Rectangle 2"/>
          <p:cNvSpPr>
            <a:spLocks noGrp="1" noChangeArrowheads="1"/>
          </p:cNvSpPr>
          <p:nvPr>
            <p:ph type="title"/>
          </p:nvPr>
        </p:nvSpPr>
        <p:spPr>
          <a:noFill/>
          <a:ln/>
        </p:spPr>
        <p:txBody>
          <a:bodyPr/>
          <a:lstStyle/>
          <a:p>
            <a:r>
              <a:rPr lang="en-US"/>
              <a:t>The Roman World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Food</a:t>
            </a:r>
          </a:p>
          <a:p>
            <a:r>
              <a:rPr lang="en-US" dirty="0" smtClean="0"/>
              <a:t>Bathrooms</a:t>
            </a:r>
          </a:p>
          <a:p>
            <a:r>
              <a:rPr lang="en-US" dirty="0" smtClean="0"/>
              <a:t>City Life</a:t>
            </a:r>
          </a:p>
          <a:p>
            <a:r>
              <a:rPr lang="en-US" dirty="0" smtClean="0"/>
              <a:t>Religion</a:t>
            </a:r>
          </a:p>
          <a:p>
            <a:r>
              <a:rPr lang="en-US" dirty="0" smtClean="0"/>
              <a:t>Women</a:t>
            </a:r>
          </a:p>
          <a:p>
            <a:r>
              <a:rPr lang="en-US" dirty="0" smtClean="0"/>
              <a:t>War</a:t>
            </a:r>
          </a:p>
          <a:p>
            <a:r>
              <a:rPr lang="en-US" dirty="0" smtClean="0"/>
              <a:t>Home Life</a:t>
            </a:r>
          </a:p>
          <a:p>
            <a:r>
              <a:rPr lang="en-US" dirty="0" smtClean="0"/>
              <a:t>Y mucho, mucho </a:t>
            </a:r>
            <a:r>
              <a:rPr lang="en-US" dirty="0" err="1" smtClean="0"/>
              <a:t>mas</a:t>
            </a:r>
            <a:r>
              <a:rPr lang="en-US" dirty="0" smtClean="0"/>
              <a:t>!</a:t>
            </a:r>
            <a:endParaRPr lang="en-US" dirty="0"/>
          </a:p>
        </p:txBody>
      </p:sp>
      <p:sp>
        <p:nvSpPr>
          <p:cNvPr id="3" name="Title 2"/>
          <p:cNvSpPr>
            <a:spLocks noGrp="1"/>
          </p:cNvSpPr>
          <p:nvPr>
            <p:ph type="title"/>
          </p:nvPr>
        </p:nvSpPr>
        <p:spPr/>
        <p:txBody>
          <a:bodyPr/>
          <a:lstStyle/>
          <a:p>
            <a:r>
              <a:rPr lang="en-US" dirty="0" smtClean="0"/>
              <a:t>Next Time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The 7 Hills of Rome</a:t>
            </a:r>
            <a:endParaRPr lang="en-US" dirty="0"/>
          </a:p>
        </p:txBody>
      </p:sp>
      <p:pic>
        <p:nvPicPr>
          <p:cNvPr id="4" name="Picture 3" descr="rome.jpg"/>
          <p:cNvPicPr>
            <a:picLocks noChangeAspect="1"/>
          </p:cNvPicPr>
          <p:nvPr/>
        </p:nvPicPr>
        <p:blipFill>
          <a:blip r:embed="rId2" cstate="print"/>
          <a:stretch>
            <a:fillRect/>
          </a:stretch>
        </p:blipFill>
        <p:spPr>
          <a:xfrm>
            <a:off x="762000" y="138112"/>
            <a:ext cx="7620000" cy="6581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0px-7Hills_of_rome.jpg"/>
          <p:cNvPicPr>
            <a:picLocks noGrp="1" noChangeAspect="1"/>
          </p:cNvPicPr>
          <p:nvPr>
            <p:ph idx="1"/>
          </p:nvPr>
        </p:nvPicPr>
        <p:blipFill>
          <a:blip r:embed="rId2" cstate="print"/>
          <a:stretch>
            <a:fillRect/>
          </a:stretch>
        </p:blipFill>
        <p:spPr>
          <a:xfrm>
            <a:off x="914400" y="381000"/>
            <a:ext cx="7088652" cy="6318147"/>
          </a:xfrm>
        </p:spPr>
      </p:pic>
      <p:sp>
        <p:nvSpPr>
          <p:cNvPr id="2" name="Title 1"/>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Temples</a:t>
            </a:r>
            <a:endParaRPr lang="en-US" dirty="0"/>
          </a:p>
        </p:txBody>
      </p:sp>
      <p:sp>
        <p:nvSpPr>
          <p:cNvPr id="3" name="Content Placeholder 2"/>
          <p:cNvSpPr>
            <a:spLocks noGrp="1"/>
          </p:cNvSpPr>
          <p:nvPr>
            <p:ph sz="half" idx="1"/>
          </p:nvPr>
        </p:nvSpPr>
        <p:spPr/>
        <p:txBody>
          <a:bodyPr>
            <a:normAutofit/>
          </a:bodyPr>
          <a:lstStyle/>
          <a:p>
            <a:r>
              <a:rPr lang="en-US" dirty="0" smtClean="0"/>
              <a:t>An Etruscan temple, to meet religious requirements, was located on a north-south axis and stood on a high podium with a four-columned porch in front of three doors leading to three parallel rooms for the three chief Etruscan gods. </a:t>
            </a:r>
          </a:p>
        </p:txBody>
      </p:sp>
      <p:sp>
        <p:nvSpPr>
          <p:cNvPr id="4" name="Content Placeholder 3"/>
          <p:cNvSpPr>
            <a:spLocks noGrp="1"/>
          </p:cNvSpPr>
          <p:nvPr>
            <p:ph sz="half" idx="2"/>
          </p:nvPr>
        </p:nvSpPr>
        <p:spPr/>
        <p:txBody>
          <a:bodyPr>
            <a:normAutofit/>
          </a:bodyPr>
          <a:lstStyle/>
          <a:p>
            <a:r>
              <a:rPr lang="en-US" dirty="0" smtClean="0"/>
              <a:t>The brilliantly painted terracotta statuary that decorated the roof along the eaves, ridge pole, and at the gable ends also served the practical purpose of hiding and protecting tile joints and rafter ends. Plaques with low-relief figures adorned the entablature.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Culture</a:t>
            </a:r>
            <a:endParaRPr lang="en-US" dirty="0"/>
          </a:p>
        </p:txBody>
      </p:sp>
      <p:sp>
        <p:nvSpPr>
          <p:cNvPr id="3" name="Content Placeholder 2"/>
          <p:cNvSpPr>
            <a:spLocks noGrp="1"/>
          </p:cNvSpPr>
          <p:nvPr>
            <p:ph sz="half" idx="1"/>
          </p:nvPr>
        </p:nvSpPr>
        <p:spPr/>
        <p:txBody>
          <a:bodyPr/>
          <a:lstStyle/>
          <a:p>
            <a:r>
              <a:rPr lang="en-US" dirty="0" smtClean="0"/>
              <a:t>Pairing: Husband &amp; Wife</a:t>
            </a:r>
          </a:p>
          <a:p>
            <a:r>
              <a:rPr lang="en-US" dirty="0" smtClean="0"/>
              <a:t>Kinship among the Etruscans was vertical, or generational. They kept track of six generations.</a:t>
            </a:r>
          </a:p>
          <a:p>
            <a:r>
              <a:rPr lang="en-US" dirty="0" smtClean="0"/>
              <a:t>The names of persons are generally binomial: </a:t>
            </a:r>
            <a:r>
              <a:rPr lang="en-US" dirty="0" err="1" smtClean="0"/>
              <a:t>Vethur</a:t>
            </a:r>
            <a:r>
              <a:rPr lang="en-US" dirty="0" smtClean="0"/>
              <a:t> </a:t>
            </a:r>
            <a:r>
              <a:rPr lang="en-US" dirty="0" err="1" smtClean="0"/>
              <a:t>Hathisna</a:t>
            </a:r>
            <a:r>
              <a:rPr lang="en-US" dirty="0" smtClean="0"/>
              <a:t>, </a:t>
            </a:r>
            <a:r>
              <a:rPr lang="en-US" dirty="0" err="1" smtClean="0"/>
              <a:t>Avile</a:t>
            </a:r>
            <a:r>
              <a:rPr lang="en-US" dirty="0" smtClean="0"/>
              <a:t> </a:t>
            </a:r>
            <a:r>
              <a:rPr lang="en-US" dirty="0" err="1" smtClean="0"/>
              <a:t>Repesuna</a:t>
            </a:r>
            <a:r>
              <a:rPr lang="en-US" dirty="0" smtClean="0"/>
              <a:t>, </a:t>
            </a:r>
            <a:r>
              <a:rPr lang="en-US" dirty="0" err="1" smtClean="0"/>
              <a:t>Fasti</a:t>
            </a:r>
            <a:r>
              <a:rPr lang="en-US" dirty="0" smtClean="0"/>
              <a:t> </a:t>
            </a:r>
            <a:r>
              <a:rPr lang="en-US" dirty="0" err="1" smtClean="0"/>
              <a:t>Aneina</a:t>
            </a:r>
            <a:r>
              <a:rPr lang="en-US" dirty="0" smtClean="0"/>
              <a:t>.</a:t>
            </a:r>
          </a:p>
          <a:p>
            <a:endParaRPr lang="en-US" dirty="0"/>
          </a:p>
        </p:txBody>
      </p:sp>
      <p:sp>
        <p:nvSpPr>
          <p:cNvPr id="4" name="Content Placeholder 3"/>
          <p:cNvSpPr>
            <a:spLocks noGrp="1"/>
          </p:cNvSpPr>
          <p:nvPr>
            <p:ph sz="half" idx="2"/>
          </p:nvPr>
        </p:nvSpPr>
        <p:spPr/>
        <p:txBody>
          <a:bodyPr/>
          <a:lstStyle/>
          <a:p>
            <a:r>
              <a:rPr lang="en-US" dirty="0" smtClean="0"/>
              <a:t>Etruscan state government was essentially a theocracy.</a:t>
            </a:r>
          </a:p>
          <a:p>
            <a:r>
              <a:rPr lang="en-US" dirty="0" smtClean="0"/>
              <a:t>The political unit of Etruscan society was the city-state.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Etruscan Gods &amp; Goddesses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Catha and </a:t>
            </a:r>
            <a:r>
              <a:rPr lang="en-US" dirty="0" err="1" smtClean="0"/>
              <a:t>Usil</a:t>
            </a:r>
            <a:r>
              <a:rPr lang="en-US" dirty="0" smtClean="0"/>
              <a:t>, the sun</a:t>
            </a:r>
          </a:p>
          <a:p>
            <a:r>
              <a:rPr lang="en-US" dirty="0" err="1" smtClean="0"/>
              <a:t>Tivr</a:t>
            </a:r>
            <a:r>
              <a:rPr lang="en-US" dirty="0" smtClean="0"/>
              <a:t>, the moon </a:t>
            </a:r>
          </a:p>
          <a:p>
            <a:r>
              <a:rPr lang="en-US" dirty="0" err="1" smtClean="0"/>
              <a:t>Selvan</a:t>
            </a:r>
            <a:r>
              <a:rPr lang="en-US" dirty="0" smtClean="0"/>
              <a:t>, a civil god</a:t>
            </a:r>
          </a:p>
          <a:p>
            <a:r>
              <a:rPr lang="en-US" dirty="0" err="1" smtClean="0"/>
              <a:t>Turan</a:t>
            </a:r>
            <a:r>
              <a:rPr lang="en-US" dirty="0" smtClean="0"/>
              <a:t>, the goddess of love</a:t>
            </a:r>
          </a:p>
          <a:p>
            <a:r>
              <a:rPr lang="en-US" b="1" dirty="0" err="1" smtClean="0"/>
              <a:t>Laran</a:t>
            </a:r>
            <a:r>
              <a:rPr lang="en-US" b="1" dirty="0" smtClean="0"/>
              <a:t>, the god of war</a:t>
            </a:r>
          </a:p>
          <a:p>
            <a:r>
              <a:rPr lang="en-US" dirty="0" err="1" smtClean="0"/>
              <a:t>Leinth</a:t>
            </a:r>
            <a:r>
              <a:rPr lang="en-US" dirty="0" smtClean="0"/>
              <a:t>, the goddess of death</a:t>
            </a:r>
          </a:p>
          <a:p>
            <a:r>
              <a:rPr lang="en-US" dirty="0" smtClean="0"/>
              <a:t>Maris, </a:t>
            </a:r>
            <a:r>
              <a:rPr lang="en-US" dirty="0" err="1" smtClean="0"/>
              <a:t>Thalna</a:t>
            </a:r>
            <a:r>
              <a:rPr lang="en-US" dirty="0" smtClean="0"/>
              <a:t>, </a:t>
            </a:r>
            <a:r>
              <a:rPr lang="en-US" dirty="0" err="1" smtClean="0"/>
              <a:t>Turms</a:t>
            </a:r>
            <a:r>
              <a:rPr lang="en-US" dirty="0" smtClean="0"/>
              <a:t> and the ever-popular </a:t>
            </a:r>
            <a:r>
              <a:rPr lang="en-US" dirty="0" err="1" smtClean="0"/>
              <a:t>Fufluns</a:t>
            </a:r>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The Etruscans believed in intimate contact with divinity. </a:t>
            </a:r>
          </a:p>
          <a:p>
            <a:r>
              <a:rPr lang="en-US" dirty="0" smtClean="0"/>
              <a:t>They did nothing without proper consultation with the gods and signs from them. </a:t>
            </a:r>
          </a:p>
          <a:p>
            <a:pPr lvl="1"/>
            <a:r>
              <a:rPr lang="en-US" dirty="0" err="1" smtClean="0"/>
              <a:t>Augery</a:t>
            </a:r>
            <a:endParaRPr lang="en-US" dirty="0" smtClean="0"/>
          </a:p>
          <a:p>
            <a:pPr lvl="1"/>
            <a:r>
              <a:rPr lang="en-US" dirty="0" smtClean="0"/>
              <a:t>Auspices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Romans…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ADOPT</a:t>
            </a:r>
          </a:p>
          <a:p>
            <a:r>
              <a:rPr lang="en-US" dirty="0" smtClean="0"/>
              <a:t>The power of religion and mysticism. The Etruscans were profoundly and eternally influenced by mysticism and what we would generally refer to as "superstition".</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REJECT</a:t>
            </a:r>
          </a:p>
          <a:p>
            <a:r>
              <a:rPr lang="en-US" dirty="0" smtClean="0"/>
              <a:t>The position of women in Etruscan society. As opposed to Roman and Greek societies, Etruscan women sat with their husbands at banquets, had their own personal possessions and were actively involved in day to day politics. From the point of view of Roman morality Etruscan women were immoral and dissolute.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Rome	</a:t>
            </a:r>
            <a:endParaRPr lang="en-US" dirty="0"/>
          </a:p>
        </p:txBody>
      </p:sp>
      <p:sp>
        <p:nvSpPr>
          <p:cNvPr id="3" name="Content Placeholder 2"/>
          <p:cNvSpPr>
            <a:spLocks noGrp="1"/>
          </p:cNvSpPr>
          <p:nvPr>
            <p:ph sz="half" idx="1"/>
          </p:nvPr>
        </p:nvSpPr>
        <p:spPr>
          <a:xfrm>
            <a:off x="457200" y="1524000"/>
            <a:ext cx="8229600" cy="4572000"/>
          </a:xfrm>
        </p:spPr>
        <p:txBody>
          <a:bodyPr/>
          <a:lstStyle/>
          <a:p>
            <a:r>
              <a:rPr lang="en-US" dirty="0" smtClean="0"/>
              <a:t>Roman Monarchy (753 B.C. – 510 B.C.)  </a:t>
            </a:r>
          </a:p>
          <a:p>
            <a:r>
              <a:rPr lang="en-US" dirty="0" smtClean="0"/>
              <a:t>Roman Republic (509 B.C. – 44 B.C.)</a:t>
            </a:r>
          </a:p>
          <a:p>
            <a:pPr lvl="1"/>
            <a:r>
              <a:rPr lang="en-US" b="1" dirty="0" smtClean="0"/>
              <a:t>(Mar</a:t>
            </a:r>
            <a:r>
              <a:rPr lang="en-US" b="1" dirty="0" smtClean="0"/>
              <a:t>. 15= The Ides of March).</a:t>
            </a:r>
            <a:r>
              <a:rPr lang="en-US" dirty="0" smtClean="0"/>
              <a:t> </a:t>
            </a:r>
            <a:endParaRPr lang="en-US" dirty="0" smtClean="0"/>
          </a:p>
          <a:p>
            <a:pPr lvl="1"/>
            <a:r>
              <a:rPr lang="en-US" dirty="0" smtClean="0"/>
              <a:t>Murder of Caesar. </a:t>
            </a:r>
            <a:r>
              <a:rPr lang="en-US" dirty="0" smtClean="0"/>
              <a:t>44 B.C</a:t>
            </a:r>
            <a:endParaRPr lang="en-US" dirty="0" smtClean="0"/>
          </a:p>
          <a:p>
            <a:r>
              <a:rPr lang="en-US" dirty="0" smtClean="0"/>
              <a:t>Roman Empire (30 B.C. – 476 A.D./1453 A.D.)</a:t>
            </a:r>
          </a:p>
          <a:p>
            <a:pPr lvl="1"/>
            <a:r>
              <a:rPr lang="en-US" dirty="0" smtClean="0"/>
              <a:t>Caesar Augustus, 1</a:t>
            </a:r>
            <a:r>
              <a:rPr lang="en-US" baseline="30000" dirty="0" smtClean="0"/>
              <a:t>st</a:t>
            </a:r>
            <a:r>
              <a:rPr lang="en-US" dirty="0" smtClean="0"/>
              <a:t> citizen</a:t>
            </a:r>
          </a:p>
          <a:p>
            <a:pPr lvl="1"/>
            <a:r>
              <a:rPr lang="en-US" dirty="0" err="1" smtClean="0"/>
              <a:t>Imperatur</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1191</TotalTime>
  <Pages>20</Pages>
  <Words>1545</Words>
  <Application>Microsoft Office PowerPoint</Application>
  <PresentationFormat>Letter Paper (8.5x11 in)</PresentationFormat>
  <Paragraphs>138</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The Formation of the Republic &amp; The Empire Stikes Back</vt:lpstr>
      <vt:lpstr>Slide 2</vt:lpstr>
      <vt:lpstr>The 7 Hills of Rome</vt:lpstr>
      <vt:lpstr>Slide 4</vt:lpstr>
      <vt:lpstr>Etruscan Temples</vt:lpstr>
      <vt:lpstr>Etruscan Culture</vt:lpstr>
      <vt:lpstr>Etruscan Gods &amp; Goddesses</vt:lpstr>
      <vt:lpstr>What do the Romans…</vt:lpstr>
      <vt:lpstr>Phases of Rome </vt:lpstr>
      <vt:lpstr>For the Royalty!</vt:lpstr>
      <vt:lpstr>The Last of the Kings</vt:lpstr>
      <vt:lpstr>Formation of the Republic</vt:lpstr>
      <vt:lpstr>Consuls</vt:lpstr>
      <vt:lpstr>Senate</vt:lpstr>
      <vt:lpstr>Assembly</vt:lpstr>
      <vt:lpstr>Censor - 443-22 B.C. </vt:lpstr>
      <vt:lpstr>Cato the Elder (234-149 B.C.) </vt:lpstr>
      <vt:lpstr>Growth of Rome - Steps to Unification</vt:lpstr>
      <vt:lpstr>Meanwhile, back in Rome,  the importance of citizenship</vt:lpstr>
      <vt:lpstr>The Punic Wars 264-146 BCE</vt:lpstr>
      <vt:lpstr>Struggles Continue in the Republic</vt:lpstr>
      <vt:lpstr>Republic’s Last Gasp</vt:lpstr>
      <vt:lpstr>The Roman Empire</vt:lpstr>
      <vt:lpstr>The Roman World</vt:lpstr>
      <vt:lpstr>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BCE-CE De nobis fabula narratur</dc:title>
  <dc:creator>The WSC Campus Network</dc:creator>
  <cp:lastModifiedBy>BAIR SAYS</cp:lastModifiedBy>
  <cp:revision>11</cp:revision>
  <cp:lastPrinted>1999-09-29T11:02:44Z</cp:lastPrinted>
  <dcterms:created xsi:type="dcterms:W3CDTF">1997-09-26T15:41:18Z</dcterms:created>
  <dcterms:modified xsi:type="dcterms:W3CDTF">2014-02-19T15:51:24Z</dcterms:modified>
</cp:coreProperties>
</file>