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77" r:id="rId2"/>
    <p:sldId id="285" r:id="rId3"/>
    <p:sldId id="286" r:id="rId4"/>
    <p:sldId id="278" r:id="rId5"/>
    <p:sldId id="256" r:id="rId6"/>
    <p:sldId id="282" r:id="rId7"/>
    <p:sldId id="258" r:id="rId8"/>
    <p:sldId id="281" r:id="rId9"/>
    <p:sldId id="279" r:id="rId10"/>
    <p:sldId id="276" r:id="rId11"/>
    <p:sldId id="259" r:id="rId12"/>
    <p:sldId id="288" r:id="rId13"/>
    <p:sldId id="296" r:id="rId14"/>
    <p:sldId id="297" r:id="rId15"/>
    <p:sldId id="283" r:id="rId16"/>
    <p:sldId id="291" r:id="rId17"/>
    <p:sldId id="292" r:id="rId18"/>
    <p:sldId id="289" r:id="rId19"/>
    <p:sldId id="294" r:id="rId20"/>
    <p:sldId id="293" r:id="rId21"/>
    <p:sldId id="295" r:id="rId22"/>
    <p:sldId id="287" r:id="rId23"/>
    <p:sldId id="284" r:id="rId24"/>
    <p:sldId id="298" r:id="rId25"/>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14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D7229E01-A540-435C-9532-EEF8F3647F6E}" type="slidenum">
              <a:rPr lang="en-US" sz="1400"/>
              <a:pPr algn="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C7EF3515-D64C-4150-84D6-C92ACEF475AE}" type="slidenum">
              <a:rPr lang="en-US" sz="1400"/>
              <a:pPr algn="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xfrm>
            <a:off x="1150938" y="692150"/>
            <a:ext cx="4556125" cy="3416300"/>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2/12/2014</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2/12/2014</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2/12/2014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2/12/2014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2/12/2014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2/12/2014</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2/12/2014</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2/12/2014</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Daily Life in Ancient Rome w/ Mr. C</a:t>
            </a:r>
            <a:endParaRPr lang="en-US" dirty="0"/>
          </a:p>
        </p:txBody>
      </p:sp>
      <p:sp>
        <p:nvSpPr>
          <p:cNvPr id="2" name="Title 1"/>
          <p:cNvSpPr>
            <a:spLocks noGrp="1"/>
          </p:cNvSpPr>
          <p:nvPr>
            <p:ph type="ctrTitle"/>
          </p:nvPr>
        </p:nvSpPr>
        <p:spPr/>
        <p:txBody>
          <a:bodyPr/>
          <a:lstStyle/>
          <a:p>
            <a:r>
              <a:rPr lang="en-US" dirty="0" smtClean="0"/>
              <a:t>The Glory That was Greece &amp; The Grandeur That was Rome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ancient-rome-big.jpg"/>
          <p:cNvPicPr>
            <a:picLocks noGrp="1" noChangeAspect="1"/>
          </p:cNvPicPr>
          <p:nvPr>
            <p:ph idx="1"/>
          </p:nvPr>
        </p:nvPicPr>
        <p:blipFill>
          <a:blip r:embed="rId2" cstate="print"/>
          <a:stretch>
            <a:fillRect/>
          </a:stretch>
        </p:blipFill>
        <p:spPr>
          <a:xfrm>
            <a:off x="0" y="0"/>
            <a:ext cx="9104804" cy="6600982"/>
          </a:xfrm>
        </p:spPr>
      </p:pic>
      <p:sp>
        <p:nvSpPr>
          <p:cNvPr id="2" name="Title 1"/>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a:t>Origins of Rome</a:t>
            </a:r>
          </a:p>
        </p:txBody>
      </p:sp>
      <p:sp>
        <p:nvSpPr>
          <p:cNvPr id="7171" name="Rectangle 3"/>
          <p:cNvSpPr>
            <a:spLocks noGrp="1" noChangeArrowheads="1"/>
          </p:cNvSpPr>
          <p:nvPr>
            <p:ph sz="half" idx="1"/>
          </p:nvPr>
        </p:nvSpPr>
        <p:spPr>
          <a:noFill/>
          <a:ln/>
        </p:spPr>
        <p:txBody>
          <a:bodyPr>
            <a:normAutofit/>
          </a:bodyPr>
          <a:lstStyle/>
          <a:p>
            <a:r>
              <a:rPr lang="en-US" dirty="0"/>
              <a:t>Legend: Romulus and </a:t>
            </a:r>
            <a:r>
              <a:rPr lang="en-US" dirty="0" err="1"/>
              <a:t>Remus</a:t>
            </a:r>
            <a:r>
              <a:rPr lang="en-US" dirty="0"/>
              <a:t> raised by she-wolf </a:t>
            </a:r>
            <a:r>
              <a:rPr lang="en-US" dirty="0" smtClean="0"/>
              <a:t>733BC </a:t>
            </a:r>
            <a:r>
              <a:rPr lang="en-US" dirty="0"/>
              <a:t>traced boundaries with plow</a:t>
            </a:r>
          </a:p>
          <a:p>
            <a:r>
              <a:rPr lang="en-US" dirty="0"/>
              <a:t>Later: Virgil’s </a:t>
            </a:r>
            <a:r>
              <a:rPr lang="en-US" dirty="0" err="1"/>
              <a:t>Aeneus</a:t>
            </a:r>
            <a:r>
              <a:rPr lang="en-US" dirty="0"/>
              <a:t>, hero of Troy, roams the Med looking for a home</a:t>
            </a:r>
          </a:p>
        </p:txBody>
      </p:sp>
      <p:sp>
        <p:nvSpPr>
          <p:cNvPr id="7172" name="Rectangle 4"/>
          <p:cNvSpPr>
            <a:spLocks noGrp="1" noChangeArrowheads="1"/>
          </p:cNvSpPr>
          <p:nvPr>
            <p:ph sz="half" idx="2"/>
          </p:nvPr>
        </p:nvSpPr>
        <p:spPr>
          <a:noFill/>
          <a:ln/>
        </p:spPr>
        <p:txBody>
          <a:bodyPr>
            <a:normAutofit/>
          </a:bodyPr>
          <a:lstStyle/>
          <a:p>
            <a:r>
              <a:rPr lang="en-US" dirty="0"/>
              <a:t>Reality:  Etruscans</a:t>
            </a:r>
          </a:p>
          <a:p>
            <a:r>
              <a:rPr lang="en-US" dirty="0"/>
              <a:t>unsure of origin</a:t>
            </a:r>
          </a:p>
          <a:p>
            <a:r>
              <a:rPr lang="en-US" dirty="0"/>
              <a:t>used iron, bronze and silver</a:t>
            </a:r>
          </a:p>
          <a:p>
            <a:r>
              <a:rPr lang="en-US" dirty="0"/>
              <a:t>Rome and </a:t>
            </a:r>
            <a:r>
              <a:rPr lang="en-US" dirty="0" err="1"/>
              <a:t>Latins</a:t>
            </a:r>
            <a:r>
              <a:rPr lang="en-US" dirty="0"/>
              <a:t> under rule of king</a:t>
            </a:r>
          </a:p>
          <a:p>
            <a:r>
              <a:rPr lang="en-US" dirty="0"/>
              <a:t>beginning fear of kings, rebelled</a:t>
            </a:r>
          </a:p>
          <a:p>
            <a:r>
              <a:rPr lang="en-US" dirty="0"/>
              <a:t>invaded by Gaul 390 </a:t>
            </a:r>
            <a:r>
              <a:rPr lang="en-US" dirty="0" smtClean="0"/>
              <a:t>BC</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Boring!  </a:t>
            </a:r>
            <a:endParaRPr lang="en-US" dirty="0"/>
          </a:p>
        </p:txBody>
      </p:sp>
      <p:pic>
        <p:nvPicPr>
          <p:cNvPr id="5" name="Content Placeholder 4" descr="Italy_She_Wolf_of_Rome.jpg"/>
          <p:cNvPicPr>
            <a:picLocks noGrp="1" noChangeAspect="1"/>
          </p:cNvPicPr>
          <p:nvPr>
            <p:ph sz="half" idx="1"/>
          </p:nvPr>
        </p:nvPicPr>
        <p:blipFill>
          <a:blip r:embed="rId2" cstate="print"/>
          <a:stretch>
            <a:fillRect/>
          </a:stretch>
        </p:blipFill>
        <p:spPr>
          <a:xfrm>
            <a:off x="581819" y="2476500"/>
            <a:ext cx="3810000" cy="2667000"/>
          </a:xfrm>
        </p:spPr>
      </p:pic>
      <p:sp>
        <p:nvSpPr>
          <p:cNvPr id="4" name="Content Placeholder 3"/>
          <p:cNvSpPr>
            <a:spLocks noGrp="1"/>
          </p:cNvSpPr>
          <p:nvPr>
            <p:ph sz="half" idx="2"/>
          </p:nvPr>
        </p:nvSpPr>
        <p:spPr/>
        <p:txBody>
          <a:bodyPr>
            <a:normAutofit fontScale="62500" lnSpcReduction="20000"/>
          </a:bodyPr>
          <a:lstStyle/>
          <a:p>
            <a:r>
              <a:rPr lang="en-US" dirty="0" smtClean="0"/>
              <a:t>Let’s look at the real origins of Rome.</a:t>
            </a:r>
          </a:p>
          <a:p>
            <a:r>
              <a:rPr lang="en-US" dirty="0" smtClean="0"/>
              <a:t>Romulus and </a:t>
            </a:r>
            <a:r>
              <a:rPr lang="en-US" dirty="0" err="1" smtClean="0"/>
              <a:t>Remus</a:t>
            </a:r>
            <a:r>
              <a:rPr lang="en-US" dirty="0" smtClean="0"/>
              <a:t> were twin </a:t>
            </a:r>
            <a:r>
              <a:rPr lang="en-US" dirty="0" smtClean="0"/>
              <a:t>brothers.</a:t>
            </a:r>
          </a:p>
          <a:p>
            <a:r>
              <a:rPr lang="en-US" dirty="0" smtClean="0"/>
              <a:t>The grandfather and great-uncle of the twins were </a:t>
            </a:r>
            <a:r>
              <a:rPr lang="en-US" dirty="0" err="1" smtClean="0"/>
              <a:t>Numitor</a:t>
            </a:r>
            <a:r>
              <a:rPr lang="en-US" dirty="0" smtClean="0"/>
              <a:t> and </a:t>
            </a:r>
            <a:r>
              <a:rPr lang="en-US" dirty="0" err="1" smtClean="0"/>
              <a:t>Amulius</a:t>
            </a:r>
            <a:r>
              <a:rPr lang="en-US" dirty="0" smtClean="0"/>
              <a:t>.</a:t>
            </a:r>
          </a:p>
          <a:p>
            <a:r>
              <a:rPr lang="en-US" dirty="0" err="1" smtClean="0"/>
              <a:t>Amulius</a:t>
            </a:r>
            <a:r>
              <a:rPr lang="en-US" dirty="0" smtClean="0"/>
              <a:t> seized </a:t>
            </a:r>
            <a:r>
              <a:rPr lang="en-US" dirty="0" err="1" smtClean="0"/>
              <a:t>Numitor's</a:t>
            </a:r>
            <a:r>
              <a:rPr lang="en-US" dirty="0" smtClean="0"/>
              <a:t> share and became sole ruler.</a:t>
            </a:r>
            <a:endParaRPr lang="en-US" dirty="0" smtClean="0"/>
          </a:p>
          <a:p>
            <a:r>
              <a:rPr lang="en-US" dirty="0" smtClean="0"/>
              <a:t>Rhea </a:t>
            </a:r>
            <a:r>
              <a:rPr lang="en-US" dirty="0" smtClean="0"/>
              <a:t>Silvia (also called </a:t>
            </a:r>
            <a:r>
              <a:rPr lang="en-US" dirty="0" err="1" smtClean="0"/>
              <a:t>Ilia</a:t>
            </a:r>
            <a:r>
              <a:rPr lang="en-US" dirty="0" smtClean="0"/>
              <a:t>) made a </a:t>
            </a:r>
            <a:r>
              <a:rPr lang="en-US" dirty="0" err="1" smtClean="0"/>
              <a:t>vestial</a:t>
            </a:r>
            <a:r>
              <a:rPr lang="en-US" dirty="0" smtClean="0"/>
              <a:t> virgin.</a:t>
            </a:r>
          </a:p>
          <a:p>
            <a:r>
              <a:rPr lang="en-US" dirty="0" smtClean="0"/>
              <a:t>Since </a:t>
            </a:r>
            <a:r>
              <a:rPr lang="en-US" dirty="0" smtClean="0"/>
              <a:t>vestal virgins could be buried alive if they violated their chastity vows, whoever forced Rhea Silvia to enter the equivalent of an ancient convent assumed that Rhea Silvia would remain childless</a:t>
            </a:r>
            <a:r>
              <a:rPr lang="en-US" dirty="0" smtClean="0"/>
              <a:t>.</a:t>
            </a:r>
          </a:p>
          <a:p>
            <a:r>
              <a:rPr lang="en-US" dirty="0" err="1" smtClean="0"/>
              <a:t>Amulius</a:t>
            </a:r>
            <a:r>
              <a:rPr lang="en-US" dirty="0" smtClean="0"/>
              <a:t> </a:t>
            </a:r>
            <a:r>
              <a:rPr lang="en-US" dirty="0" smtClean="0"/>
              <a:t> had a swineherd, </a:t>
            </a:r>
            <a:r>
              <a:rPr lang="en-US" dirty="0" err="1" smtClean="0"/>
              <a:t>Faustulus</a:t>
            </a:r>
            <a:r>
              <a:rPr lang="en-US" dirty="0" smtClean="0"/>
              <a:t>, leave </a:t>
            </a:r>
            <a:r>
              <a:rPr lang="en-US" dirty="0" smtClean="0"/>
              <a:t>the twins on the river bank </a:t>
            </a:r>
            <a:r>
              <a:rPr lang="en-US" dirty="0" smtClean="0"/>
              <a:t> to die. </a:t>
            </a:r>
          </a:p>
          <a:p>
            <a:r>
              <a:rPr lang="en-US" dirty="0" smtClean="0"/>
              <a:t>BUT a </a:t>
            </a:r>
            <a:r>
              <a:rPr lang="en-US" dirty="0" smtClean="0"/>
              <a:t>she-wolf nursed them, and a woodpecker fed and guarded them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maybe…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Trojan prince Aeneas, an important figure linking the Romans with the Trojans and the goddess Venus, </a:t>
            </a:r>
            <a:r>
              <a:rPr lang="en-US" dirty="0" smtClean="0"/>
              <a:t>escaped from Troy with his son in his arms and carrying his father on his back. He led his men to Africa, Sicily and finally </a:t>
            </a:r>
            <a:r>
              <a:rPr lang="en-US" dirty="0" err="1" smtClean="0"/>
              <a:t>Etruia</a:t>
            </a:r>
            <a:r>
              <a:rPr lang="en-US" dirty="0" smtClean="0"/>
              <a:t>. Setting up a kingdom in Alba Longa.</a:t>
            </a:r>
            <a:endParaRPr lang="en-US" dirty="0"/>
          </a:p>
        </p:txBody>
      </p:sp>
      <p:pic>
        <p:nvPicPr>
          <p:cNvPr id="5" name="Content Placeholder 4" descr="aeneas2.jpg"/>
          <p:cNvPicPr>
            <a:picLocks noGrp="1" noChangeAspect="1"/>
          </p:cNvPicPr>
          <p:nvPr>
            <p:ph sz="half" idx="2"/>
          </p:nvPr>
        </p:nvPicPr>
        <p:blipFill>
          <a:blip r:embed="rId2" cstate="print"/>
          <a:stretch>
            <a:fillRect/>
          </a:stretch>
        </p:blipFill>
        <p:spPr>
          <a:xfrm>
            <a:off x="4572000" y="1447800"/>
            <a:ext cx="3916563" cy="390296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Kidding. This is </a:t>
            </a:r>
            <a:r>
              <a:rPr lang="en-US" dirty="0" err="1" smtClean="0"/>
              <a:t>Barocci’s</a:t>
            </a:r>
            <a:r>
              <a:rPr lang="en-US" dirty="0" smtClean="0"/>
              <a:t> version. </a:t>
            </a:r>
            <a:endParaRPr lang="en-US" dirty="0"/>
          </a:p>
        </p:txBody>
      </p:sp>
      <p:pic>
        <p:nvPicPr>
          <p:cNvPr id="5" name="Content Placeholder 4" descr="Aeneas'_Flight_from_Troy_by_Federico_Barocci.jpg"/>
          <p:cNvPicPr>
            <a:picLocks noGrp="1" noChangeAspect="1"/>
          </p:cNvPicPr>
          <p:nvPr>
            <p:ph sz="half" idx="1"/>
          </p:nvPr>
        </p:nvPicPr>
        <p:blipFill>
          <a:blip r:embed="rId2" cstate="print"/>
          <a:stretch>
            <a:fillRect/>
          </a:stretch>
        </p:blipFill>
        <p:spPr>
          <a:xfrm>
            <a:off x="838200" y="1371600"/>
            <a:ext cx="7377161" cy="5121858"/>
          </a:xfrm>
        </p:spPr>
      </p:pic>
      <p:sp>
        <p:nvSpPr>
          <p:cNvPr id="4" name="Content Placeholder 3"/>
          <p:cNvSpPr>
            <a:spLocks noGrp="1"/>
          </p:cNvSpPr>
          <p:nvPr>
            <p:ph sz="half" idx="2"/>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Etruscans?</a:t>
            </a:r>
            <a:endParaRPr lang="en-US" dirty="0"/>
          </a:p>
        </p:txBody>
      </p:sp>
      <p:pic>
        <p:nvPicPr>
          <p:cNvPr id="6" name="Content Placeholder 5" descr="etruriamap.jpg"/>
          <p:cNvPicPr>
            <a:picLocks noGrp="1" noChangeAspect="1"/>
          </p:cNvPicPr>
          <p:nvPr>
            <p:ph sz="half" idx="1"/>
          </p:nvPr>
        </p:nvPicPr>
        <p:blipFill>
          <a:blip r:embed="rId2" cstate="print"/>
          <a:stretch>
            <a:fillRect/>
          </a:stretch>
        </p:blipFill>
        <p:spPr>
          <a:xfrm>
            <a:off x="524669" y="1638300"/>
            <a:ext cx="3924300" cy="4343400"/>
          </a:xfrm>
        </p:spPr>
      </p:pic>
      <p:pic>
        <p:nvPicPr>
          <p:cNvPr id="5" name="Content Placeholder 4" descr="Etruscan_fresco_hunting_fishing_ok.jpg"/>
          <p:cNvPicPr>
            <a:picLocks noGrp="1" noChangeAspect="1"/>
          </p:cNvPicPr>
          <p:nvPr>
            <p:ph sz="half" idx="2"/>
          </p:nvPr>
        </p:nvPicPr>
        <p:blipFill>
          <a:blip r:embed="rId3" cstate="print"/>
          <a:stretch>
            <a:fillRect/>
          </a:stretch>
        </p:blipFill>
        <p:spPr>
          <a:xfrm>
            <a:off x="4648200" y="2185131"/>
            <a:ext cx="4059238" cy="324973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Etruscans?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Etruscans, who lived in Etruria, were known as </a:t>
            </a:r>
            <a:r>
              <a:rPr lang="en-US" dirty="0" err="1" smtClean="0"/>
              <a:t>Tyrrhenians</a:t>
            </a:r>
            <a:r>
              <a:rPr lang="en-US" dirty="0" smtClean="0"/>
              <a:t> by the Greeks. They were at their height in Italy from the 8th to the 5th century B.C</a:t>
            </a:r>
            <a:r>
              <a:rPr lang="en-US" dirty="0" smtClean="0"/>
              <a:t>.</a:t>
            </a:r>
          </a:p>
          <a:p>
            <a:r>
              <a:rPr lang="en-US" dirty="0" smtClean="0"/>
              <a:t>They inhabited </a:t>
            </a:r>
            <a:r>
              <a:rPr lang="en-US" dirty="0" smtClean="0"/>
              <a:t>the triangular area between the Mediterranean Sea and the rivers Arno and Tiber in central Italy.</a:t>
            </a:r>
          </a:p>
          <a:p>
            <a:endParaRPr lang="en-US" dirty="0"/>
          </a:p>
        </p:txBody>
      </p:sp>
      <p:sp>
        <p:nvSpPr>
          <p:cNvPr id="6" name="Content Placeholder 5"/>
          <p:cNvSpPr>
            <a:spLocks noGrp="1"/>
          </p:cNvSpPr>
          <p:nvPr>
            <p:ph sz="half" idx="2"/>
          </p:nvPr>
        </p:nvSpPr>
        <p:spPr/>
        <p:txBody>
          <a:bodyPr>
            <a:normAutofit lnSpcReduction="10000"/>
          </a:bodyPr>
          <a:lstStyle/>
          <a:p>
            <a:r>
              <a:rPr lang="en-US" dirty="0" smtClean="0"/>
              <a:t>Herodotus says the Etruscans came from Lydia, in Asia Minor, as the result of a famine around 1200 B.C., like the Irish coming to the U.S. as a result of a potato famine in the 19th century. </a:t>
            </a:r>
            <a:endParaRPr lang="en-US" dirty="0" smtClean="0"/>
          </a:p>
          <a:p>
            <a:r>
              <a:rPr lang="en-US" dirty="0" smtClean="0"/>
              <a:t>(This one has DNA evidence!)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Etruscans?</a:t>
            </a:r>
            <a:endParaRPr lang="en-US" dirty="0"/>
          </a:p>
        </p:txBody>
      </p:sp>
      <p:sp>
        <p:nvSpPr>
          <p:cNvPr id="3" name="Content Placeholder 2"/>
          <p:cNvSpPr>
            <a:spLocks noGrp="1"/>
          </p:cNvSpPr>
          <p:nvPr>
            <p:ph sz="half" idx="1"/>
          </p:nvPr>
        </p:nvSpPr>
        <p:spPr/>
        <p:txBody>
          <a:bodyPr/>
          <a:lstStyle/>
          <a:p>
            <a:r>
              <a:rPr lang="en-US" dirty="0" smtClean="0"/>
              <a:t>Etruscans built such cities as Tarquinii, </a:t>
            </a:r>
            <a:r>
              <a:rPr lang="en-US" dirty="0" err="1" smtClean="0"/>
              <a:t>Vulci</a:t>
            </a:r>
            <a:r>
              <a:rPr lang="en-US" dirty="0" smtClean="0"/>
              <a:t>, </a:t>
            </a:r>
            <a:r>
              <a:rPr lang="en-US" dirty="0" err="1" smtClean="0"/>
              <a:t>Caere</a:t>
            </a:r>
            <a:r>
              <a:rPr lang="en-US" dirty="0" smtClean="0"/>
              <a:t>, and Veii</a:t>
            </a:r>
            <a:r>
              <a:rPr lang="en-US" dirty="0" smtClean="0"/>
              <a:t>.</a:t>
            </a:r>
          </a:p>
          <a:p>
            <a:r>
              <a:rPr lang="en-US" dirty="0" smtClean="0"/>
              <a:t>Etruscan homes were mud-brick, with timber on stone foundations, some with upper stories</a:t>
            </a:r>
            <a:r>
              <a:rPr lang="en-US" dirty="0" smtClean="0"/>
              <a:t>.</a:t>
            </a:r>
          </a:p>
          <a:p>
            <a:r>
              <a:rPr lang="en-US" dirty="0" smtClean="0"/>
              <a:t>But their temples…</a:t>
            </a:r>
            <a:endParaRPr lang="en-US" dirty="0"/>
          </a:p>
        </p:txBody>
      </p:sp>
      <p:pic>
        <p:nvPicPr>
          <p:cNvPr id="5" name="Content Placeholder 4" descr="etruscantemple.jpg"/>
          <p:cNvPicPr>
            <a:picLocks noGrp="1" noChangeAspect="1"/>
          </p:cNvPicPr>
          <p:nvPr>
            <p:ph sz="half" idx="2"/>
          </p:nvPr>
        </p:nvPicPr>
        <p:blipFill>
          <a:blip r:embed="rId2" cstate="print"/>
          <a:stretch>
            <a:fillRect/>
          </a:stretch>
        </p:blipFill>
        <p:spPr>
          <a:xfrm>
            <a:off x="4791869" y="2533650"/>
            <a:ext cx="3771900" cy="25527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Temples</a:t>
            </a:r>
            <a:endParaRPr lang="en-US" dirty="0"/>
          </a:p>
        </p:txBody>
      </p:sp>
      <p:pic>
        <p:nvPicPr>
          <p:cNvPr id="5" name="Content Placeholder 4" descr="EtruscanTemple1.jpg"/>
          <p:cNvPicPr>
            <a:picLocks noGrp="1" noChangeAspect="1"/>
          </p:cNvPicPr>
          <p:nvPr>
            <p:ph sz="half" idx="1"/>
          </p:nvPr>
        </p:nvPicPr>
        <p:blipFill>
          <a:blip r:embed="rId2" cstate="print"/>
          <a:stretch>
            <a:fillRect/>
          </a:stretch>
        </p:blipFill>
        <p:spPr>
          <a:xfrm>
            <a:off x="304800" y="1371600"/>
            <a:ext cx="8394046" cy="4949157"/>
          </a:xfrm>
        </p:spPr>
      </p:pic>
      <p:sp>
        <p:nvSpPr>
          <p:cNvPr id="4" name="Content Placeholder 3"/>
          <p:cNvSpPr>
            <a:spLocks noGrp="1"/>
          </p:cNvSpPr>
          <p:nvPr>
            <p:ph sz="half" idx="2"/>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Temples</a:t>
            </a:r>
            <a:endParaRPr lang="en-US" dirty="0"/>
          </a:p>
        </p:txBody>
      </p:sp>
      <p:sp>
        <p:nvSpPr>
          <p:cNvPr id="3" name="Content Placeholder 2"/>
          <p:cNvSpPr>
            <a:spLocks noGrp="1"/>
          </p:cNvSpPr>
          <p:nvPr>
            <p:ph sz="half" idx="1"/>
          </p:nvPr>
        </p:nvSpPr>
        <p:spPr/>
        <p:txBody>
          <a:bodyPr>
            <a:normAutofit/>
          </a:bodyPr>
          <a:lstStyle/>
          <a:p>
            <a:r>
              <a:rPr lang="en-US" dirty="0" smtClean="0"/>
              <a:t>An Etruscan temple, </a:t>
            </a:r>
            <a:r>
              <a:rPr lang="en-US" dirty="0" smtClean="0"/>
              <a:t>to meet religious requirements, was located on a north-south axis and stood on a high podium with a four-columned porch in front of three doors leading to three parallel rooms for the three chief Etruscan gods. </a:t>
            </a:r>
            <a:endParaRPr lang="en-US" dirty="0" smtClean="0"/>
          </a:p>
        </p:txBody>
      </p:sp>
      <p:sp>
        <p:nvSpPr>
          <p:cNvPr id="4" name="Content Placeholder 3"/>
          <p:cNvSpPr>
            <a:spLocks noGrp="1"/>
          </p:cNvSpPr>
          <p:nvPr>
            <p:ph sz="half" idx="2"/>
          </p:nvPr>
        </p:nvSpPr>
        <p:spPr/>
        <p:txBody>
          <a:bodyPr>
            <a:normAutofit/>
          </a:bodyPr>
          <a:lstStyle/>
          <a:p>
            <a:r>
              <a:rPr lang="en-US" dirty="0" smtClean="0"/>
              <a:t>The brilliantly painted terracotta statuary that decorated the roof along the eaves, ridge pole, and at the gable ends also served the practical purpose of hiding and protecting tile joints and rafter ends. Plaques with low-relief figures adorned the entablature.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Ancient Rome was at first a small agricultural community founded circa the 8th century </a:t>
            </a:r>
            <a:r>
              <a:rPr lang="en-US" dirty="0" smtClean="0"/>
              <a:t>BC (700’s) </a:t>
            </a:r>
            <a:r>
              <a:rPr lang="en-US" dirty="0" smtClean="0"/>
              <a:t>that grew over the course of the centuries into a colossal empire encompassing the whole Mediterranean Sea, in which Ancient Greek and Roman cultures merged into one civilization. This civilization was so influential that parts of it survive in modern law, administration, philosophy and arts, forming the ground that Western civilization is based upon.</a:t>
            </a:r>
          </a:p>
          <a:p>
            <a:r>
              <a:rPr lang="en-US" dirty="0" smtClean="0"/>
              <a:t>In its twelve-century existence it transformed itself from monarchy to republic and finally to autocracy. In steady decline since the 2nd century AD, the empire finally broke into two parts in 285 AD: the Western Roman Empire and the Byzantine Empire in the East. The western part under the pressure of Goths finally dissolved, leaving the Italian peninsula divided into small independent kingdoms and feuding city states for the next 14 centuries, and leaving the eastern part sole heir to the Roman legacy.</a:t>
            </a:r>
          </a:p>
          <a:p>
            <a:endParaRPr lang="en-US" dirty="0"/>
          </a:p>
        </p:txBody>
      </p:sp>
      <p:sp>
        <p:nvSpPr>
          <p:cNvPr id="3" name="Title 2"/>
          <p:cNvSpPr>
            <a:spLocks noGrp="1"/>
          </p:cNvSpPr>
          <p:nvPr>
            <p:ph type="title"/>
          </p:nvPr>
        </p:nvSpPr>
        <p:spPr/>
        <p:txBody>
          <a:bodyPr/>
          <a:lstStyle/>
          <a:p>
            <a:r>
              <a:rPr lang="en-US" dirty="0" smtClean="0"/>
              <a:t>Overview of Roman History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Culture</a:t>
            </a:r>
            <a:endParaRPr lang="en-US" dirty="0"/>
          </a:p>
        </p:txBody>
      </p:sp>
      <p:sp>
        <p:nvSpPr>
          <p:cNvPr id="3" name="Content Placeholder 2"/>
          <p:cNvSpPr>
            <a:spLocks noGrp="1"/>
          </p:cNvSpPr>
          <p:nvPr>
            <p:ph sz="half" idx="1"/>
          </p:nvPr>
        </p:nvSpPr>
        <p:spPr/>
        <p:txBody>
          <a:bodyPr/>
          <a:lstStyle/>
          <a:p>
            <a:r>
              <a:rPr lang="en-US" dirty="0" smtClean="0"/>
              <a:t>Pairing: Husband &amp; Wife</a:t>
            </a:r>
          </a:p>
          <a:p>
            <a:r>
              <a:rPr lang="en-US" dirty="0" smtClean="0"/>
              <a:t>Kinship </a:t>
            </a:r>
            <a:r>
              <a:rPr lang="en-US" dirty="0" smtClean="0"/>
              <a:t>among the Etruscans was vertical, or generational. They kept track of six generations</a:t>
            </a:r>
            <a:r>
              <a:rPr lang="en-US" dirty="0" smtClean="0"/>
              <a:t>.</a:t>
            </a:r>
          </a:p>
          <a:p>
            <a:r>
              <a:rPr lang="en-US" dirty="0" smtClean="0"/>
              <a:t>The names of persons are generally binomial: </a:t>
            </a:r>
            <a:r>
              <a:rPr lang="en-US" dirty="0" err="1" smtClean="0"/>
              <a:t>Vethur</a:t>
            </a:r>
            <a:r>
              <a:rPr lang="en-US" dirty="0" smtClean="0"/>
              <a:t> </a:t>
            </a:r>
            <a:r>
              <a:rPr lang="en-US" dirty="0" err="1" smtClean="0"/>
              <a:t>Hathisna</a:t>
            </a:r>
            <a:r>
              <a:rPr lang="en-US" dirty="0" smtClean="0"/>
              <a:t>, </a:t>
            </a:r>
            <a:r>
              <a:rPr lang="en-US" dirty="0" err="1" smtClean="0"/>
              <a:t>Avile</a:t>
            </a:r>
            <a:r>
              <a:rPr lang="en-US" dirty="0" smtClean="0"/>
              <a:t> </a:t>
            </a:r>
            <a:r>
              <a:rPr lang="en-US" dirty="0" err="1" smtClean="0"/>
              <a:t>Repesuna</a:t>
            </a:r>
            <a:r>
              <a:rPr lang="en-US" dirty="0" smtClean="0"/>
              <a:t>, </a:t>
            </a:r>
            <a:r>
              <a:rPr lang="en-US" dirty="0" err="1" smtClean="0"/>
              <a:t>Fasti</a:t>
            </a:r>
            <a:r>
              <a:rPr lang="en-US" dirty="0" smtClean="0"/>
              <a:t> </a:t>
            </a:r>
            <a:r>
              <a:rPr lang="en-US" dirty="0" err="1" smtClean="0"/>
              <a:t>Aneina</a:t>
            </a:r>
            <a:r>
              <a:rPr lang="en-US" dirty="0" smtClean="0"/>
              <a:t>.</a:t>
            </a:r>
          </a:p>
          <a:p>
            <a:endParaRPr lang="en-US" dirty="0"/>
          </a:p>
        </p:txBody>
      </p:sp>
      <p:sp>
        <p:nvSpPr>
          <p:cNvPr id="4" name="Content Placeholder 3"/>
          <p:cNvSpPr>
            <a:spLocks noGrp="1"/>
          </p:cNvSpPr>
          <p:nvPr>
            <p:ph sz="half" idx="2"/>
          </p:nvPr>
        </p:nvSpPr>
        <p:spPr/>
        <p:txBody>
          <a:bodyPr/>
          <a:lstStyle/>
          <a:p>
            <a:r>
              <a:rPr lang="en-US" dirty="0" smtClean="0"/>
              <a:t>Etruscan state government was essentially a theocracy</a:t>
            </a:r>
            <a:r>
              <a:rPr lang="en-US" dirty="0" smtClean="0"/>
              <a:t>.</a:t>
            </a:r>
          </a:p>
          <a:p>
            <a:r>
              <a:rPr lang="en-US" dirty="0" smtClean="0"/>
              <a:t>The political unit of Etruscan society was the </a:t>
            </a:r>
            <a:r>
              <a:rPr lang="en-US" dirty="0" smtClean="0"/>
              <a:t>city-state.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Gods &amp; Goddesses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Catha and </a:t>
            </a:r>
            <a:r>
              <a:rPr lang="en-US" dirty="0" err="1" smtClean="0"/>
              <a:t>Usil</a:t>
            </a:r>
            <a:r>
              <a:rPr lang="en-US" dirty="0" smtClean="0"/>
              <a:t>, the </a:t>
            </a:r>
            <a:r>
              <a:rPr lang="en-US" dirty="0" smtClean="0"/>
              <a:t>sun</a:t>
            </a:r>
          </a:p>
          <a:p>
            <a:r>
              <a:rPr lang="en-US" dirty="0" err="1" smtClean="0"/>
              <a:t>Tivr</a:t>
            </a:r>
            <a:r>
              <a:rPr lang="en-US" dirty="0" smtClean="0"/>
              <a:t>, the </a:t>
            </a:r>
            <a:r>
              <a:rPr lang="en-US" dirty="0" smtClean="0"/>
              <a:t>moon </a:t>
            </a:r>
          </a:p>
          <a:p>
            <a:r>
              <a:rPr lang="en-US" dirty="0" err="1" smtClean="0"/>
              <a:t>Selvan</a:t>
            </a:r>
            <a:r>
              <a:rPr lang="en-US" dirty="0" smtClean="0"/>
              <a:t>, a civil </a:t>
            </a:r>
            <a:r>
              <a:rPr lang="en-US" dirty="0" smtClean="0"/>
              <a:t>god</a:t>
            </a:r>
          </a:p>
          <a:p>
            <a:r>
              <a:rPr lang="en-US" dirty="0" err="1" smtClean="0"/>
              <a:t>Turan</a:t>
            </a:r>
            <a:r>
              <a:rPr lang="en-US" dirty="0" smtClean="0"/>
              <a:t>, the goddess of </a:t>
            </a:r>
            <a:r>
              <a:rPr lang="en-US" dirty="0" smtClean="0"/>
              <a:t>love</a:t>
            </a:r>
          </a:p>
          <a:p>
            <a:r>
              <a:rPr lang="en-US" b="1" dirty="0" err="1" smtClean="0"/>
              <a:t>Laran</a:t>
            </a:r>
            <a:r>
              <a:rPr lang="en-US" b="1" dirty="0" smtClean="0"/>
              <a:t>, the god of </a:t>
            </a:r>
            <a:r>
              <a:rPr lang="en-US" b="1" dirty="0" smtClean="0"/>
              <a:t>war</a:t>
            </a:r>
          </a:p>
          <a:p>
            <a:r>
              <a:rPr lang="en-US" dirty="0" err="1" smtClean="0"/>
              <a:t>Leinth</a:t>
            </a:r>
            <a:r>
              <a:rPr lang="en-US" dirty="0" smtClean="0"/>
              <a:t>, the goddess of </a:t>
            </a:r>
            <a:r>
              <a:rPr lang="en-US" dirty="0" smtClean="0"/>
              <a:t>death</a:t>
            </a:r>
          </a:p>
          <a:p>
            <a:r>
              <a:rPr lang="en-US" dirty="0" smtClean="0"/>
              <a:t>Maris</a:t>
            </a:r>
            <a:r>
              <a:rPr lang="en-US" dirty="0" smtClean="0"/>
              <a:t>, </a:t>
            </a:r>
            <a:r>
              <a:rPr lang="en-US" dirty="0" err="1" smtClean="0"/>
              <a:t>Thalna</a:t>
            </a:r>
            <a:r>
              <a:rPr lang="en-US" dirty="0" smtClean="0"/>
              <a:t>, </a:t>
            </a:r>
            <a:r>
              <a:rPr lang="en-US" dirty="0" err="1" smtClean="0"/>
              <a:t>Turms</a:t>
            </a:r>
            <a:r>
              <a:rPr lang="en-US" dirty="0" smtClean="0"/>
              <a:t> and the ever-popular </a:t>
            </a:r>
            <a:r>
              <a:rPr lang="en-US" dirty="0" err="1" smtClean="0"/>
              <a:t>Fufluns</a:t>
            </a:r>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The Etruscans believed in intimate contact with divinity. </a:t>
            </a:r>
            <a:endParaRPr lang="en-US" dirty="0" smtClean="0"/>
          </a:p>
          <a:p>
            <a:r>
              <a:rPr lang="en-US" dirty="0" smtClean="0"/>
              <a:t>They </a:t>
            </a:r>
            <a:r>
              <a:rPr lang="en-US" dirty="0" smtClean="0"/>
              <a:t>did nothing without proper consultation with the gods and signs from them. </a:t>
            </a:r>
            <a:endParaRPr lang="en-US" dirty="0" smtClean="0"/>
          </a:p>
          <a:p>
            <a:pPr lvl="1"/>
            <a:r>
              <a:rPr lang="en-US" dirty="0" err="1" smtClean="0"/>
              <a:t>Augery</a:t>
            </a:r>
            <a:endParaRPr lang="en-US" dirty="0" smtClean="0"/>
          </a:p>
          <a:p>
            <a:pPr lvl="1"/>
            <a:r>
              <a:rPr lang="en-US" dirty="0" smtClean="0"/>
              <a:t>Auspices</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Romans…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ADOPT</a:t>
            </a:r>
          </a:p>
          <a:p>
            <a:r>
              <a:rPr lang="en-US" dirty="0" smtClean="0"/>
              <a:t>The power of religion and mysticism. The Etruscans were profoundly and eternally influenced by mysticism and what we would generally refer to as "superstition".</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REJECT</a:t>
            </a:r>
          </a:p>
          <a:p>
            <a:r>
              <a:rPr lang="en-US" dirty="0" smtClean="0"/>
              <a:t>The </a:t>
            </a:r>
            <a:r>
              <a:rPr lang="en-US" dirty="0" smtClean="0"/>
              <a:t>position of women in Etruscan society. As opposed to Roman and Greek societies, Etruscan women sat with their husbands at banquets, had their own personal possessions and were actively involved in day to day politics. From the point of view </a:t>
            </a:r>
            <a:r>
              <a:rPr lang="en-US" dirty="0" smtClean="0"/>
              <a:t>of Roman morality Etruscan </a:t>
            </a:r>
            <a:r>
              <a:rPr lang="en-US" dirty="0" smtClean="0"/>
              <a:t>women were </a:t>
            </a:r>
            <a:r>
              <a:rPr lang="en-US" dirty="0" smtClean="0"/>
              <a:t>immoral </a:t>
            </a:r>
            <a:r>
              <a:rPr lang="en-US" dirty="0" smtClean="0"/>
              <a:t>and dissolute.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of the Kings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err="1" smtClean="0"/>
              <a:t>Tarquinius</a:t>
            </a:r>
            <a:r>
              <a:rPr lang="en-US" dirty="0" smtClean="0"/>
              <a:t> </a:t>
            </a:r>
            <a:r>
              <a:rPr lang="en-US" dirty="0" err="1" smtClean="0"/>
              <a:t>Priscus</a:t>
            </a:r>
            <a:r>
              <a:rPr lang="en-US" dirty="0" smtClean="0"/>
              <a:t>.—The first of these new kings, it is said, came from the Etruscan city of Tarquinii, from which he derived his name. The story is told that, as he approached the city, an eagle came from the sky, and, lifting his cap from his head, replaced it. His wife, who was skilled in the Etruscan art of augury, regarded the eagle as a messenger from heaven, and its act as a sign that her husband was to acquire honor and </a:t>
            </a:r>
            <a:r>
              <a:rPr lang="en-US" dirty="0" smtClean="0"/>
              <a:t>power</a:t>
            </a:r>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err="1" smtClean="0"/>
              <a:t>Servius</a:t>
            </a:r>
            <a:r>
              <a:rPr lang="en-US" dirty="0" smtClean="0"/>
              <a:t> </a:t>
            </a:r>
            <a:r>
              <a:rPr lang="en-US" dirty="0" err="1" smtClean="0"/>
              <a:t>Tullius</a:t>
            </a:r>
            <a:r>
              <a:rPr lang="en-US" dirty="0" smtClean="0"/>
              <a:t>.—The next king was </a:t>
            </a:r>
            <a:r>
              <a:rPr lang="en-US" dirty="0" err="1" smtClean="0"/>
              <a:t>Servius</a:t>
            </a:r>
            <a:r>
              <a:rPr lang="en-US" dirty="0" smtClean="0"/>
              <a:t> </a:t>
            </a:r>
            <a:r>
              <a:rPr lang="en-US" dirty="0" err="1" smtClean="0"/>
              <a:t>Tullius</a:t>
            </a:r>
            <a:r>
              <a:rPr lang="en-US" dirty="0" smtClean="0"/>
              <a:t>, who is said to have been the son of a slave in the royal household, and whom the gods favored by mysterious signs.</a:t>
            </a:r>
          </a:p>
          <a:p>
            <a:r>
              <a:rPr lang="en-US" dirty="0" err="1" smtClean="0"/>
              <a:t>Tarquinius</a:t>
            </a:r>
            <a:r>
              <a:rPr lang="en-US" dirty="0" smtClean="0"/>
              <a:t> </a:t>
            </a:r>
            <a:r>
              <a:rPr lang="en-US" dirty="0" err="1" smtClean="0"/>
              <a:t>Superbus</a:t>
            </a:r>
            <a:r>
              <a:rPr lang="en-US" dirty="0" smtClean="0"/>
              <a:t>.—Tradition represents the last king, </a:t>
            </a:r>
            <a:r>
              <a:rPr lang="en-US" dirty="0" err="1" smtClean="0"/>
              <a:t>Tarquinius</a:t>
            </a:r>
            <a:r>
              <a:rPr lang="en-US" dirty="0" smtClean="0"/>
              <a:t> </a:t>
            </a:r>
            <a:r>
              <a:rPr lang="en-US" dirty="0" err="1" smtClean="0"/>
              <a:t>Superbus</a:t>
            </a:r>
            <a:r>
              <a:rPr lang="en-US" dirty="0" smtClean="0"/>
              <a:t>, as a cruel despot. He obtained the throne by murder, and ruled without the consent of the senate or the people. He loved power and pomp.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Republic</a:t>
            </a:r>
            <a:endParaRPr lang="en-US" dirty="0"/>
          </a:p>
        </p:txBody>
      </p:sp>
      <p:sp>
        <p:nvSpPr>
          <p:cNvPr id="3" name="Content Placeholder 2"/>
          <p:cNvSpPr>
            <a:spLocks noGrp="1"/>
          </p:cNvSpPr>
          <p:nvPr>
            <p:ph sz="half" idx="1"/>
          </p:nvPr>
        </p:nvSpPr>
        <p:spPr/>
        <p:txBody>
          <a:bodyPr/>
          <a:lstStyle/>
          <a:p>
            <a:r>
              <a:rPr lang="en-US" dirty="0" smtClean="0"/>
              <a:t>Next time</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will have our final in 5 minutes.</a:t>
            </a:r>
          </a:p>
          <a:p>
            <a:r>
              <a:rPr lang="en-US" dirty="0" smtClean="0"/>
              <a:t>Questions?</a:t>
            </a:r>
            <a:endParaRPr lang="en-US" dirty="0"/>
          </a:p>
        </p:txBody>
      </p:sp>
      <p:sp>
        <p:nvSpPr>
          <p:cNvPr id="3" name="Title 2"/>
          <p:cNvSpPr>
            <a:spLocks noGrp="1"/>
          </p:cNvSpPr>
          <p:nvPr>
            <p:ph type="title"/>
          </p:nvPr>
        </p:nvSpPr>
        <p:spPr/>
        <p:txBody>
          <a:bodyPr/>
          <a:lstStyle/>
          <a:p>
            <a:r>
              <a:rPr lang="en-US" dirty="0" smtClean="0"/>
              <a:t>The End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cemap4g.jpg"/>
          <p:cNvPicPr>
            <a:picLocks noGrp="1" noChangeAspect="1"/>
          </p:cNvPicPr>
          <p:nvPr>
            <p:ph idx="1"/>
          </p:nvPr>
        </p:nvPicPr>
        <p:blipFill>
          <a:blip r:embed="rId2" cstate="print"/>
          <a:stretch>
            <a:fillRect/>
          </a:stretch>
        </p:blipFill>
        <p:spPr>
          <a:xfrm>
            <a:off x="0" y="0"/>
            <a:ext cx="9144000" cy="6883842"/>
          </a:xfrm>
        </p:spPr>
      </p:pic>
      <p:sp>
        <p:nvSpPr>
          <p:cNvPr id="2" name="Title 1"/>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noFill/>
          <a:ln/>
        </p:spPr>
        <p:txBody>
          <a:bodyPr>
            <a:normAutofit/>
          </a:bodyPr>
          <a:lstStyle/>
          <a:p>
            <a:pPr marL="342900" indent="-342900"/>
            <a:r>
              <a:rPr lang="en-US"/>
              <a:t>“The Romans knew how to govern people, establish legal structures and construct roads that took them to the ends of their known world”</a:t>
            </a:r>
          </a:p>
        </p:txBody>
      </p:sp>
      <p:sp>
        <p:nvSpPr>
          <p:cNvPr id="4098" name="Rectangle 2"/>
          <p:cNvSpPr>
            <a:spLocks noGrp="1" noChangeArrowheads="1"/>
          </p:cNvSpPr>
          <p:nvPr>
            <p:ph type="ctrTitle"/>
          </p:nvPr>
        </p:nvSpPr>
        <p:spPr>
          <a:xfrm>
            <a:off x="685800" y="2286000"/>
            <a:ext cx="7772400" cy="1143000"/>
          </a:xfrm>
          <a:noFill/>
          <a:ln/>
        </p:spPr>
        <p:txBody>
          <a:bodyPr>
            <a:normAutofit/>
          </a:bodyPr>
          <a:lstStyle/>
          <a:p>
            <a:r>
              <a:rPr lang="en-US" dirty="0" smtClean="0"/>
              <a:t>Why study Rome?</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taly-map-physical.jpg"/>
          <p:cNvPicPr>
            <a:picLocks noGrp="1" noChangeAspect="1"/>
          </p:cNvPicPr>
          <p:nvPr>
            <p:ph idx="1"/>
          </p:nvPr>
        </p:nvPicPr>
        <p:blipFill>
          <a:blip r:embed="rId2" cstate="print"/>
          <a:stretch>
            <a:fillRect/>
          </a:stretch>
        </p:blipFill>
        <p:spPr>
          <a:xfrm>
            <a:off x="1676400" y="198120"/>
            <a:ext cx="5766130" cy="6659880"/>
          </a:xfrm>
        </p:spPr>
      </p:pic>
      <p:sp>
        <p:nvSpPr>
          <p:cNvPr id="2" name="Title 1"/>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noFill/>
          <a:ln/>
        </p:spPr>
        <p:txBody>
          <a:bodyPr>
            <a:normAutofit fontScale="92500" lnSpcReduction="20000"/>
          </a:bodyPr>
          <a:lstStyle/>
          <a:p>
            <a:r>
              <a:rPr lang="en-US" dirty="0"/>
              <a:t>Middle of the Mediterranean</a:t>
            </a:r>
          </a:p>
          <a:p>
            <a:r>
              <a:rPr lang="en-US" dirty="0"/>
              <a:t>Larger and more arable land than Greece- </a:t>
            </a:r>
            <a:r>
              <a:rPr lang="en-US" dirty="0" err="1"/>
              <a:t>mts</a:t>
            </a:r>
            <a:r>
              <a:rPr lang="en-US" dirty="0"/>
              <a:t> north and south</a:t>
            </a:r>
          </a:p>
          <a:p>
            <a:r>
              <a:rPr lang="en-US" dirty="0"/>
              <a:t>River valleys- Po in the North, Tiber in middle of boot</a:t>
            </a:r>
          </a:p>
          <a:p>
            <a:r>
              <a:rPr lang="en-US" dirty="0"/>
              <a:t>Rome - inland accessible by boat- </a:t>
            </a:r>
            <a:r>
              <a:rPr lang="en-US" dirty="0" err="1"/>
              <a:t>defensible,on</a:t>
            </a:r>
            <a:r>
              <a:rPr lang="en-US" dirty="0"/>
              <a:t> “Seven </a:t>
            </a:r>
            <a:r>
              <a:rPr lang="en-US" dirty="0" smtClean="0"/>
              <a:t>Hills”</a:t>
            </a:r>
          </a:p>
          <a:p>
            <a:pPr lvl="1"/>
            <a:r>
              <a:rPr lang="it-IT" dirty="0" smtClean="0"/>
              <a:t>Capitoline</a:t>
            </a:r>
          </a:p>
          <a:p>
            <a:pPr lvl="1"/>
            <a:r>
              <a:rPr lang="it-IT" dirty="0" smtClean="0"/>
              <a:t>Quirinal</a:t>
            </a:r>
          </a:p>
          <a:p>
            <a:pPr lvl="1"/>
            <a:r>
              <a:rPr lang="it-IT" dirty="0" smtClean="0"/>
              <a:t>Viminal</a:t>
            </a:r>
          </a:p>
          <a:p>
            <a:pPr lvl="1"/>
            <a:r>
              <a:rPr lang="it-IT" dirty="0" smtClean="0"/>
              <a:t>Esquilin</a:t>
            </a:r>
          </a:p>
          <a:p>
            <a:pPr lvl="1"/>
            <a:r>
              <a:rPr lang="it-IT" dirty="0" smtClean="0"/>
              <a:t> Cælian (Coelian/Celio)</a:t>
            </a:r>
          </a:p>
          <a:p>
            <a:pPr lvl="1"/>
            <a:r>
              <a:rPr lang="it-IT" dirty="0" smtClean="0"/>
              <a:t>Aventine</a:t>
            </a:r>
          </a:p>
          <a:p>
            <a:pPr lvl="1"/>
            <a:r>
              <a:rPr lang="it-IT" dirty="0" smtClean="0"/>
              <a:t>Palatine</a:t>
            </a:r>
          </a:p>
          <a:p>
            <a:endParaRPr lang="en-US" dirty="0" smtClean="0"/>
          </a:p>
          <a:p>
            <a:endParaRPr lang="en-US" dirty="0"/>
          </a:p>
        </p:txBody>
      </p:sp>
      <p:sp>
        <p:nvSpPr>
          <p:cNvPr id="6146" name="Rectangle 2"/>
          <p:cNvSpPr>
            <a:spLocks noGrp="1" noChangeArrowheads="1"/>
          </p:cNvSpPr>
          <p:nvPr>
            <p:ph type="title"/>
          </p:nvPr>
        </p:nvSpPr>
        <p:spPr>
          <a:noFill/>
          <a:ln/>
        </p:spPr>
        <p:txBody>
          <a:bodyPr>
            <a:normAutofit fontScale="90000"/>
          </a:bodyPr>
          <a:lstStyle/>
          <a:p>
            <a:r>
              <a:rPr lang="en-US"/>
              <a:t>Geography-</a:t>
            </a:r>
            <a:br>
              <a:rPr lang="en-US"/>
            </a:br>
            <a:r>
              <a:rPr lang="en-US"/>
              <a:t> Locus-Locus-Locus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The 7 Hills of Rome</a:t>
            </a:r>
            <a:endParaRPr lang="en-US" dirty="0"/>
          </a:p>
        </p:txBody>
      </p:sp>
      <p:pic>
        <p:nvPicPr>
          <p:cNvPr id="4" name="Picture 3" descr="rome.jpg"/>
          <p:cNvPicPr>
            <a:picLocks noChangeAspect="1"/>
          </p:cNvPicPr>
          <p:nvPr/>
        </p:nvPicPr>
        <p:blipFill>
          <a:blip r:embed="rId2" cstate="print"/>
          <a:stretch>
            <a:fillRect/>
          </a:stretch>
        </p:blipFill>
        <p:spPr>
          <a:xfrm>
            <a:off x="762000" y="138112"/>
            <a:ext cx="7620000" cy="6581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0px-7Hills_of_rome.jpg"/>
          <p:cNvPicPr>
            <a:picLocks noGrp="1" noChangeAspect="1"/>
          </p:cNvPicPr>
          <p:nvPr>
            <p:ph idx="1"/>
          </p:nvPr>
        </p:nvPicPr>
        <p:blipFill>
          <a:blip r:embed="rId2" cstate="print"/>
          <a:stretch>
            <a:fillRect/>
          </a:stretch>
        </p:blipFill>
        <p:spPr>
          <a:xfrm>
            <a:off x="914400" y="381000"/>
            <a:ext cx="7088652" cy="6318147"/>
          </a:xfrm>
        </p:spPr>
      </p:pic>
      <p:sp>
        <p:nvSpPr>
          <p:cNvPr id="2" name="Title 1"/>
          <p:cNvSpPr>
            <a:spLocks noGrp="1"/>
          </p:cNvSpPr>
          <p:nvPr>
            <p:ph type="title"/>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1042</TotalTime>
  <Pages>20</Pages>
  <Words>1177</Words>
  <Application>Microsoft Office PowerPoint</Application>
  <PresentationFormat>Letter Paper (8.5x11 in)</PresentationFormat>
  <Paragraphs>87</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Times New Roman</vt:lpstr>
      <vt:lpstr>Arial</vt:lpstr>
      <vt:lpstr>Monotype Sorts</vt:lpstr>
      <vt:lpstr>Paper</vt:lpstr>
      <vt:lpstr>The Glory That was Greece &amp; The Grandeur That was Rome</vt:lpstr>
      <vt:lpstr>Overview of Roman History</vt:lpstr>
      <vt:lpstr>The End</vt:lpstr>
      <vt:lpstr>Slide 4</vt:lpstr>
      <vt:lpstr>Why study Rome?</vt:lpstr>
      <vt:lpstr>Slide 6</vt:lpstr>
      <vt:lpstr>Geography-  Locus-Locus-Locus</vt:lpstr>
      <vt:lpstr>The 7 Hills of Rome</vt:lpstr>
      <vt:lpstr>Slide 9</vt:lpstr>
      <vt:lpstr>Slide 10</vt:lpstr>
      <vt:lpstr>Origins of Rome</vt:lpstr>
      <vt:lpstr>Boring!  </vt:lpstr>
      <vt:lpstr>Or maybe…</vt:lpstr>
      <vt:lpstr>Kidding. This is Barocci’s version. </vt:lpstr>
      <vt:lpstr>Who were the Etruscans?</vt:lpstr>
      <vt:lpstr>Who were the Etruscans?</vt:lpstr>
      <vt:lpstr>Who were the Etruscans?</vt:lpstr>
      <vt:lpstr>Etruscan Temples</vt:lpstr>
      <vt:lpstr>Etruscan Temples</vt:lpstr>
      <vt:lpstr>Etruscan Culture</vt:lpstr>
      <vt:lpstr>Etruscan Gods &amp; Goddesses</vt:lpstr>
      <vt:lpstr>What do the Romans…</vt:lpstr>
      <vt:lpstr>The Last of the Kings</vt:lpstr>
      <vt:lpstr>Formation of the Republic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BCE-CE De nobis fabula narratur</dc:title>
  <dc:creator>The WSC Campus Network</dc:creator>
  <cp:lastModifiedBy>BAIR SAYS</cp:lastModifiedBy>
  <cp:revision>8</cp:revision>
  <cp:lastPrinted>1999-09-29T11:02:44Z</cp:lastPrinted>
  <dcterms:created xsi:type="dcterms:W3CDTF">1997-09-26T15:41:18Z</dcterms:created>
  <dcterms:modified xsi:type="dcterms:W3CDTF">2014-02-12T15:52:45Z</dcterms:modified>
</cp:coreProperties>
</file>